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6"/>
  </p:notesMasterIdLst>
  <p:sldIdLst>
    <p:sldId id="256" r:id="rId2"/>
    <p:sldId id="351" r:id="rId3"/>
    <p:sldId id="303" r:id="rId4"/>
    <p:sldId id="357" r:id="rId5"/>
    <p:sldId id="362" r:id="rId6"/>
    <p:sldId id="374" r:id="rId7"/>
    <p:sldId id="375" r:id="rId8"/>
    <p:sldId id="376" r:id="rId9"/>
    <p:sldId id="359" r:id="rId10"/>
    <p:sldId id="377" r:id="rId11"/>
    <p:sldId id="363" r:id="rId12"/>
    <p:sldId id="364" r:id="rId13"/>
    <p:sldId id="365" r:id="rId14"/>
    <p:sldId id="378" r:id="rId15"/>
    <p:sldId id="361" r:id="rId16"/>
    <p:sldId id="366" r:id="rId17"/>
    <p:sldId id="367" r:id="rId18"/>
    <p:sldId id="394" r:id="rId19"/>
    <p:sldId id="392" r:id="rId20"/>
    <p:sldId id="393" r:id="rId21"/>
    <p:sldId id="368" r:id="rId22"/>
    <p:sldId id="379" r:id="rId23"/>
    <p:sldId id="388" r:id="rId24"/>
    <p:sldId id="391" r:id="rId25"/>
    <p:sldId id="371" r:id="rId26"/>
    <p:sldId id="390" r:id="rId27"/>
    <p:sldId id="372" r:id="rId28"/>
    <p:sldId id="389" r:id="rId29"/>
    <p:sldId id="381" r:id="rId30"/>
    <p:sldId id="382" r:id="rId31"/>
    <p:sldId id="383" r:id="rId32"/>
    <p:sldId id="385" r:id="rId33"/>
    <p:sldId id="386" r:id="rId34"/>
    <p:sldId id="3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900"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20DCB-6788-4A24-9A0A-D13D4DF91C6A}" type="datetimeFigureOut">
              <a:rPr lang="en-US" smtClean="0"/>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CE325-1507-4EBC-8A06-20B3285D1642}" type="slidenum">
              <a:rPr lang="en-US" smtClean="0"/>
              <a:t>‹#›</a:t>
            </a:fld>
            <a:endParaRPr lang="en-US"/>
          </a:p>
        </p:txBody>
      </p:sp>
    </p:spTree>
    <p:extLst>
      <p:ext uri="{BB962C8B-B14F-4D97-AF65-F5344CB8AC3E}">
        <p14:creationId xmlns:p14="http://schemas.microsoft.com/office/powerpoint/2010/main" val="357681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HT" dirty="0" smtClean="0"/>
              <a:t>There</a:t>
            </a:r>
            <a:r>
              <a:rPr lang="fr-HT" baseline="0" dirty="0" smtClean="0"/>
              <a:t> are 3 inter-</a:t>
            </a:r>
            <a:r>
              <a:rPr lang="fr-HT" baseline="0" dirty="0" err="1" smtClean="0"/>
              <a:t>related</a:t>
            </a:r>
            <a:r>
              <a:rPr lang="fr-HT" baseline="0" dirty="0" smtClean="0"/>
              <a:t> trends </a:t>
            </a:r>
            <a:r>
              <a:rPr lang="fr-HT" baseline="0" dirty="0" err="1" smtClean="0"/>
              <a:t>which</a:t>
            </a:r>
            <a:r>
              <a:rPr lang="fr-HT" baseline="0" dirty="0" smtClean="0"/>
              <a:t> </a:t>
            </a:r>
            <a:r>
              <a:rPr lang="fr-HT" baseline="0" dirty="0" err="1" smtClean="0"/>
              <a:t>provide</a:t>
            </a:r>
            <a:r>
              <a:rPr lang="fr-HT" baseline="0" dirty="0" smtClean="0"/>
              <a:t> the </a:t>
            </a:r>
            <a:r>
              <a:rPr lang="fr-HT" baseline="0" dirty="0" err="1" smtClean="0"/>
              <a:t>context</a:t>
            </a:r>
            <a:r>
              <a:rPr lang="fr-HT" baseline="0" dirty="0" smtClean="0"/>
              <a:t> for </a:t>
            </a:r>
            <a:r>
              <a:rPr lang="fr-HT" baseline="0" dirty="0" err="1" smtClean="0"/>
              <a:t>my</a:t>
            </a:r>
            <a:r>
              <a:rPr lang="fr-HT" baseline="0" dirty="0" smtClean="0"/>
              <a:t> dissertation </a:t>
            </a:r>
            <a:r>
              <a:rPr lang="fr-HT" baseline="0" dirty="0" err="1" smtClean="0"/>
              <a:t>topic</a:t>
            </a:r>
            <a:r>
              <a:rPr lang="fr-HT" baseline="0" dirty="0" smtClean="0"/>
              <a:t>.  </a:t>
            </a:r>
          </a:p>
          <a:p>
            <a:endParaRPr lang="fr-HT" baseline="0" dirty="0" smtClean="0"/>
          </a:p>
          <a:p>
            <a:r>
              <a:rPr lang="fr-HT" baseline="0" dirty="0" smtClean="0"/>
              <a:t>The first </a:t>
            </a:r>
            <a:r>
              <a:rPr lang="fr-HT" baseline="0" dirty="0" err="1" smtClean="0"/>
              <a:t>is</a:t>
            </a:r>
            <a:r>
              <a:rPr lang="fr-HT" baseline="0" dirty="0" smtClean="0"/>
              <a:t> the </a:t>
            </a:r>
            <a:r>
              <a:rPr lang="fr-HT" baseline="0" dirty="0" err="1" smtClean="0"/>
              <a:t>rapid</a:t>
            </a:r>
            <a:r>
              <a:rPr lang="fr-HT" baseline="0" dirty="0" smtClean="0"/>
              <a:t> </a:t>
            </a:r>
            <a:r>
              <a:rPr lang="fr-HT" baseline="0" dirty="0" err="1" smtClean="0"/>
              <a:t>rise</a:t>
            </a:r>
            <a:r>
              <a:rPr lang="fr-HT" baseline="0" dirty="0" smtClean="0"/>
              <a:t> in </a:t>
            </a:r>
            <a:r>
              <a:rPr lang="fr-HT" baseline="0" dirty="0" err="1" smtClean="0"/>
              <a:t>development</a:t>
            </a:r>
            <a:r>
              <a:rPr lang="fr-HT" baseline="0" dirty="0" smtClean="0"/>
              <a:t> assistance for </a:t>
            </a:r>
            <a:r>
              <a:rPr lang="fr-HT" baseline="0" dirty="0" err="1" smtClean="0"/>
              <a:t>health</a:t>
            </a:r>
            <a:r>
              <a:rPr lang="fr-HT" baseline="0" dirty="0" smtClean="0"/>
              <a:t> in </a:t>
            </a:r>
            <a:r>
              <a:rPr lang="fr-HT" baseline="0" dirty="0" err="1" smtClean="0"/>
              <a:t>recent</a:t>
            </a:r>
            <a:r>
              <a:rPr lang="fr-HT" baseline="0" dirty="0" smtClean="0"/>
              <a:t> </a:t>
            </a:r>
            <a:r>
              <a:rPr lang="fr-HT" baseline="0" dirty="0" err="1" smtClean="0"/>
              <a:t>years</a:t>
            </a:r>
            <a:r>
              <a:rPr lang="fr-HT" baseline="0" dirty="0" smtClean="0"/>
              <a:t>. This has </a:t>
            </a:r>
            <a:r>
              <a:rPr lang="fr-HT" baseline="0" dirty="0" err="1" smtClean="0"/>
              <a:t>opened</a:t>
            </a:r>
            <a:r>
              <a:rPr lang="fr-HT" baseline="0" dirty="0" smtClean="0"/>
              <a:t> </a:t>
            </a:r>
            <a:r>
              <a:rPr lang="fr-HT" baseline="0" dirty="0" err="1" smtClean="0"/>
              <a:t>tremendous</a:t>
            </a:r>
            <a:r>
              <a:rPr lang="fr-HT" baseline="0" dirty="0" smtClean="0"/>
              <a:t> </a:t>
            </a:r>
            <a:r>
              <a:rPr lang="fr-HT" baseline="0" dirty="0" err="1" smtClean="0"/>
              <a:t>potential</a:t>
            </a:r>
            <a:r>
              <a:rPr lang="fr-HT" baseline="0" dirty="0" smtClean="0"/>
              <a:t> for </a:t>
            </a:r>
            <a:r>
              <a:rPr lang="fr-HT" baseline="0" dirty="0" err="1" smtClean="0"/>
              <a:t>improving</a:t>
            </a:r>
            <a:r>
              <a:rPr lang="fr-HT" baseline="0" dirty="0" smtClean="0"/>
              <a:t> public </a:t>
            </a:r>
            <a:r>
              <a:rPr lang="fr-HT" baseline="0" dirty="0" err="1" smtClean="0"/>
              <a:t>health</a:t>
            </a:r>
            <a:r>
              <a:rPr lang="fr-HT" baseline="0" dirty="0" smtClean="0"/>
              <a:t>.  </a:t>
            </a:r>
            <a:r>
              <a:rPr lang="fr-HT" baseline="0" dirty="0" err="1" smtClean="0"/>
              <a:t>What</a:t>
            </a:r>
            <a:r>
              <a:rPr lang="fr-HT" baseline="0" dirty="0" smtClean="0"/>
              <a:t> the graph </a:t>
            </a:r>
            <a:r>
              <a:rPr lang="fr-HT" baseline="0" dirty="0" err="1" smtClean="0"/>
              <a:t>does</a:t>
            </a:r>
            <a:r>
              <a:rPr lang="fr-HT" baseline="0" dirty="0" smtClean="0"/>
              <a:t> not show </a:t>
            </a:r>
            <a:r>
              <a:rPr lang="fr-HT" baseline="0" dirty="0" err="1" smtClean="0"/>
              <a:t>is</a:t>
            </a:r>
            <a:r>
              <a:rPr lang="fr-HT" baseline="0" dirty="0" smtClean="0"/>
              <a:t> </a:t>
            </a:r>
            <a:r>
              <a:rPr lang="fr-HT" baseline="0" dirty="0" err="1" smtClean="0"/>
              <a:t>that</a:t>
            </a:r>
            <a:r>
              <a:rPr lang="fr-HT" baseline="0" dirty="0" smtClean="0"/>
              <a:t> </a:t>
            </a:r>
            <a:r>
              <a:rPr lang="fr-HT" baseline="0" dirty="0" err="1" smtClean="0"/>
              <a:t>since</a:t>
            </a:r>
            <a:r>
              <a:rPr lang="fr-HT" baseline="0" dirty="0" smtClean="0"/>
              <a:t> 2011, </a:t>
            </a:r>
            <a:r>
              <a:rPr lang="fr-HT" baseline="0" dirty="0" err="1" smtClean="0"/>
              <a:t>development</a:t>
            </a:r>
            <a:r>
              <a:rPr lang="fr-HT" baseline="0" dirty="0" smtClean="0"/>
              <a:t> assistance </a:t>
            </a:r>
            <a:r>
              <a:rPr lang="fr-HT" baseline="0" dirty="0" err="1" smtClean="0"/>
              <a:t>is</a:t>
            </a:r>
            <a:r>
              <a:rPr lang="fr-HT" baseline="0" dirty="0" smtClean="0"/>
              <a:t> </a:t>
            </a:r>
            <a:r>
              <a:rPr lang="fr-HT" baseline="0" dirty="0" err="1" smtClean="0"/>
              <a:t>leveling</a:t>
            </a:r>
            <a:r>
              <a:rPr lang="fr-HT" baseline="0" dirty="0" smtClean="0"/>
              <a:t> off, </a:t>
            </a:r>
            <a:r>
              <a:rPr lang="fr-HT" baseline="0" dirty="0" err="1" smtClean="0"/>
              <a:t>which</a:t>
            </a:r>
            <a:r>
              <a:rPr lang="fr-HT" baseline="0" dirty="0" smtClean="0"/>
              <a:t> of course </a:t>
            </a:r>
            <a:r>
              <a:rPr lang="fr-HT" baseline="0" dirty="0" err="1" smtClean="0"/>
              <a:t>brings</a:t>
            </a:r>
            <a:r>
              <a:rPr lang="fr-HT" baseline="0" dirty="0" smtClean="0"/>
              <a:t> </a:t>
            </a:r>
            <a:r>
              <a:rPr lang="fr-HT" baseline="0" dirty="0" err="1" smtClean="0"/>
              <a:t>great</a:t>
            </a:r>
            <a:r>
              <a:rPr lang="fr-HT" baseline="0" dirty="0" smtClean="0"/>
              <a:t> pressures to </a:t>
            </a:r>
            <a:r>
              <a:rPr lang="fr-HT" baseline="0" dirty="0" err="1" smtClean="0"/>
              <a:t>optimize</a:t>
            </a:r>
            <a:r>
              <a:rPr lang="fr-HT" baseline="0" dirty="0" smtClean="0"/>
              <a:t> </a:t>
            </a:r>
            <a:r>
              <a:rPr lang="fr-HT" baseline="0" dirty="0" err="1" smtClean="0"/>
              <a:t>quality</a:t>
            </a:r>
            <a:r>
              <a:rPr lang="fr-HT" baseline="0" dirty="0" smtClean="0"/>
              <a:t> and </a:t>
            </a:r>
            <a:r>
              <a:rPr lang="fr-HT" baseline="0" dirty="0" err="1" smtClean="0"/>
              <a:t>efficiency</a:t>
            </a:r>
            <a:r>
              <a:rPr lang="fr-HT" baseline="0" dirty="0" smtClean="0"/>
              <a:t> of programs and services. </a:t>
            </a:r>
          </a:p>
          <a:p>
            <a:endParaRPr lang="fr-HT" dirty="0" smtClean="0"/>
          </a:p>
          <a:p>
            <a:r>
              <a:rPr lang="fr-HT" dirty="0" smtClean="0"/>
              <a:t>The second trend </a:t>
            </a:r>
            <a:r>
              <a:rPr lang="fr-HT" dirty="0" err="1" smtClean="0"/>
              <a:t>is</a:t>
            </a:r>
            <a:r>
              <a:rPr lang="fr-HT" dirty="0" smtClean="0"/>
              <a:t> the </a:t>
            </a:r>
            <a:r>
              <a:rPr lang="fr-HT" dirty="0" err="1" smtClean="0"/>
              <a:t>rapid</a:t>
            </a:r>
            <a:r>
              <a:rPr lang="fr-HT" dirty="0" smtClean="0"/>
              <a:t> </a:t>
            </a:r>
            <a:r>
              <a:rPr lang="fr-HT" dirty="0" err="1" smtClean="0"/>
              <a:t>scale</a:t>
            </a:r>
            <a:r>
              <a:rPr lang="fr-HT" dirty="0" smtClean="0"/>
              <a:t>-up</a:t>
            </a:r>
            <a:r>
              <a:rPr lang="fr-HT" baseline="0" dirty="0" smtClean="0"/>
              <a:t> </a:t>
            </a:r>
            <a:r>
              <a:rPr lang="fr-HT" dirty="0" smtClean="0"/>
              <a:t>of HIV </a:t>
            </a:r>
            <a:r>
              <a:rPr lang="fr-HT" dirty="0" err="1" smtClean="0"/>
              <a:t>antiretroviral</a:t>
            </a:r>
            <a:r>
              <a:rPr lang="fr-HT" dirty="0" smtClean="0"/>
              <a:t> </a:t>
            </a:r>
            <a:r>
              <a:rPr lang="fr-HT" dirty="0" err="1" smtClean="0"/>
              <a:t>therapy</a:t>
            </a:r>
            <a:r>
              <a:rPr lang="fr-HT" dirty="0" smtClean="0"/>
              <a:t>,</a:t>
            </a:r>
            <a:r>
              <a:rPr lang="fr-HT" baseline="0" dirty="0" smtClean="0"/>
              <a:t> or </a:t>
            </a:r>
            <a:r>
              <a:rPr lang="fr-HT" dirty="0" smtClean="0"/>
              <a:t>ART</a:t>
            </a:r>
            <a:r>
              <a:rPr lang="fr-HT" baseline="0" dirty="0" smtClean="0"/>
              <a:t> in </a:t>
            </a:r>
            <a:r>
              <a:rPr lang="fr-HT" baseline="0" dirty="0" err="1" smtClean="0"/>
              <a:t>Haiti</a:t>
            </a:r>
            <a:r>
              <a:rPr lang="fr-HT" dirty="0" smtClean="0"/>
              <a:t>.  HIV</a:t>
            </a:r>
            <a:r>
              <a:rPr lang="fr-HT" baseline="0" dirty="0" smtClean="0"/>
              <a:t> </a:t>
            </a:r>
            <a:r>
              <a:rPr lang="fr-HT" baseline="0" dirty="0" err="1" smtClean="0"/>
              <a:t>emerged</a:t>
            </a:r>
            <a:r>
              <a:rPr lang="fr-HT" baseline="0" dirty="0" smtClean="0"/>
              <a:t> a major public </a:t>
            </a:r>
            <a:r>
              <a:rPr lang="fr-HT" baseline="0" dirty="0" err="1" smtClean="0"/>
              <a:t>health</a:t>
            </a:r>
            <a:r>
              <a:rPr lang="fr-HT" baseline="0" dirty="0" smtClean="0"/>
              <a:t> </a:t>
            </a:r>
            <a:r>
              <a:rPr lang="fr-HT" baseline="0" dirty="0" err="1" smtClean="0"/>
              <a:t>concern</a:t>
            </a:r>
            <a:r>
              <a:rPr lang="fr-HT" baseline="0" dirty="0" smtClean="0"/>
              <a:t> in </a:t>
            </a:r>
            <a:r>
              <a:rPr lang="fr-HT" baseline="0" dirty="0" err="1" smtClean="0"/>
              <a:t>Haiti</a:t>
            </a:r>
            <a:r>
              <a:rPr lang="fr-HT" baseline="0" dirty="0" smtClean="0"/>
              <a:t> in the 1980s, and as </a:t>
            </a:r>
            <a:r>
              <a:rPr lang="fr-HT" baseline="0" dirty="0" err="1" smtClean="0"/>
              <a:t>recently</a:t>
            </a:r>
            <a:r>
              <a:rPr lang="fr-HT" baseline="0" dirty="0" smtClean="0"/>
              <a:t> as 2005 HIV </a:t>
            </a:r>
            <a:r>
              <a:rPr lang="fr-HT" baseline="0" dirty="0" err="1" smtClean="0"/>
              <a:t>was</a:t>
            </a:r>
            <a:r>
              <a:rPr lang="fr-HT" baseline="0" dirty="0" smtClean="0"/>
              <a:t> </a:t>
            </a:r>
            <a:r>
              <a:rPr lang="fr-HT" baseline="0" dirty="0" err="1" smtClean="0"/>
              <a:t>responsible</a:t>
            </a:r>
            <a:r>
              <a:rPr lang="fr-HT" baseline="0" dirty="0" smtClean="0"/>
              <a:t> for more </a:t>
            </a:r>
            <a:r>
              <a:rPr lang="fr-HT" baseline="0" dirty="0" err="1" smtClean="0"/>
              <a:t>than</a:t>
            </a:r>
            <a:r>
              <a:rPr lang="fr-HT" baseline="0" dirty="0" smtClean="0"/>
              <a:t> one in five </a:t>
            </a:r>
            <a:r>
              <a:rPr lang="fr-HT" baseline="0" dirty="0" err="1" smtClean="0"/>
              <a:t>adult</a:t>
            </a:r>
            <a:r>
              <a:rPr lang="fr-HT" baseline="0" dirty="0" smtClean="0"/>
              <a:t> </a:t>
            </a:r>
            <a:r>
              <a:rPr lang="fr-HT" baseline="0" dirty="0" err="1" smtClean="0"/>
              <a:t>deaths</a:t>
            </a:r>
            <a:r>
              <a:rPr lang="fr-HT" baseline="0" dirty="0" smtClean="0"/>
              <a:t> (22.8%) (IHME, GBD compare). Efforts in the </a:t>
            </a:r>
            <a:r>
              <a:rPr lang="fr-HT" baseline="0" dirty="0" err="1" smtClean="0"/>
              <a:t>early</a:t>
            </a:r>
            <a:r>
              <a:rPr lang="fr-HT" baseline="0" dirty="0" smtClean="0"/>
              <a:t> 2000s to </a:t>
            </a:r>
            <a:r>
              <a:rPr lang="fr-HT" baseline="0" dirty="0" err="1" smtClean="0"/>
              <a:t>bring</a:t>
            </a:r>
            <a:r>
              <a:rPr lang="fr-HT" baseline="0" dirty="0" smtClean="0"/>
              <a:t> ART to patients in rural </a:t>
            </a:r>
            <a:r>
              <a:rPr lang="fr-HT" baseline="0" dirty="0" err="1" smtClean="0"/>
              <a:t>Haiti</a:t>
            </a:r>
            <a:r>
              <a:rPr lang="fr-HT" baseline="0" dirty="0" smtClean="0"/>
              <a:t> </a:t>
            </a:r>
            <a:r>
              <a:rPr lang="fr-HT" baseline="0" dirty="0" err="1" smtClean="0"/>
              <a:t>demonstrated</a:t>
            </a:r>
            <a:r>
              <a:rPr lang="fr-HT" baseline="0" dirty="0" smtClean="0"/>
              <a:t> </a:t>
            </a:r>
            <a:r>
              <a:rPr lang="fr-HT" baseline="0" dirty="0" err="1" smtClean="0"/>
              <a:t>that</a:t>
            </a:r>
            <a:r>
              <a:rPr lang="fr-HT" baseline="0" dirty="0" smtClean="0"/>
              <a:t> </a:t>
            </a:r>
            <a:r>
              <a:rPr lang="fr-HT" baseline="0" dirty="0" err="1" smtClean="0"/>
              <a:t>this</a:t>
            </a:r>
            <a:r>
              <a:rPr lang="fr-HT" baseline="0" dirty="0" smtClean="0"/>
              <a:t> </a:t>
            </a:r>
            <a:r>
              <a:rPr lang="fr-HT" baseline="0" dirty="0" err="1" smtClean="0"/>
              <a:t>therapy</a:t>
            </a:r>
            <a:r>
              <a:rPr lang="fr-HT" baseline="0" dirty="0" smtClean="0"/>
              <a:t> </a:t>
            </a:r>
            <a:r>
              <a:rPr lang="fr-HT" baseline="0" dirty="0" err="1" smtClean="0"/>
              <a:t>was</a:t>
            </a:r>
            <a:r>
              <a:rPr lang="fr-HT" baseline="0" dirty="0" smtClean="0"/>
              <a:t> </a:t>
            </a:r>
            <a:r>
              <a:rPr lang="fr-HT" baseline="0" dirty="0" err="1" smtClean="0"/>
              <a:t>feasible</a:t>
            </a:r>
            <a:r>
              <a:rPr lang="fr-HT" baseline="0" dirty="0" smtClean="0"/>
              <a:t> in </a:t>
            </a:r>
            <a:r>
              <a:rPr lang="fr-HT" baseline="0" dirty="0" err="1" smtClean="0"/>
              <a:t>low-resource</a:t>
            </a:r>
            <a:r>
              <a:rPr lang="fr-HT" baseline="0" dirty="0" smtClean="0"/>
              <a:t> settings, and </a:t>
            </a:r>
            <a:r>
              <a:rPr lang="fr-HT" baseline="0" dirty="0" err="1" smtClean="0"/>
              <a:t>helped</a:t>
            </a:r>
            <a:r>
              <a:rPr lang="fr-HT" baseline="0" dirty="0" smtClean="0"/>
              <a:t> inspire </a:t>
            </a:r>
            <a:r>
              <a:rPr lang="fr-HT" baseline="0" dirty="0" err="1" smtClean="0"/>
              <a:t>scale</a:t>
            </a:r>
            <a:r>
              <a:rPr lang="fr-HT" baseline="0" dirty="0" smtClean="0"/>
              <a:t>-up of ART not </a:t>
            </a:r>
            <a:r>
              <a:rPr lang="fr-HT" baseline="0" dirty="0" err="1" smtClean="0"/>
              <a:t>only</a:t>
            </a:r>
            <a:r>
              <a:rPr lang="fr-HT" baseline="0" dirty="0" smtClean="0"/>
              <a:t> in </a:t>
            </a:r>
            <a:r>
              <a:rPr lang="fr-HT" baseline="0" dirty="0" err="1" smtClean="0"/>
              <a:t>Haiti</a:t>
            </a:r>
            <a:r>
              <a:rPr lang="fr-HT" baseline="0" dirty="0" smtClean="0"/>
              <a:t> but </a:t>
            </a:r>
            <a:r>
              <a:rPr lang="fr-HT" baseline="0" dirty="0" err="1" smtClean="0"/>
              <a:t>globally</a:t>
            </a:r>
            <a:r>
              <a:rPr lang="fr-HT" baseline="0" dirty="0" smtClean="0"/>
              <a:t>. The </a:t>
            </a:r>
            <a:r>
              <a:rPr lang="fr-HT" baseline="0" dirty="0" err="1" smtClean="0"/>
              <a:t>number</a:t>
            </a:r>
            <a:r>
              <a:rPr lang="fr-HT" baseline="0" dirty="0" smtClean="0"/>
              <a:t> of patients </a:t>
            </a:r>
            <a:r>
              <a:rPr lang="fr-HT" baseline="0" dirty="0" err="1" smtClean="0"/>
              <a:t>placed</a:t>
            </a:r>
            <a:r>
              <a:rPr lang="fr-HT" baseline="0" dirty="0" smtClean="0"/>
              <a:t> on ART rose </a:t>
            </a:r>
            <a:r>
              <a:rPr lang="fr-HT" baseline="0" dirty="0" err="1" smtClean="0"/>
              <a:t>from</a:t>
            </a:r>
            <a:r>
              <a:rPr lang="fr-HT" baseline="0" dirty="0" smtClean="0"/>
              <a:t> </a:t>
            </a:r>
            <a:r>
              <a:rPr lang="fr-HT" baseline="0" dirty="0" err="1" smtClean="0"/>
              <a:t>several</a:t>
            </a:r>
            <a:r>
              <a:rPr lang="fr-HT" baseline="0" dirty="0" smtClean="0"/>
              <a:t> </a:t>
            </a:r>
            <a:r>
              <a:rPr lang="fr-HT" baseline="0" dirty="0" err="1" smtClean="0"/>
              <a:t>hundred</a:t>
            </a:r>
            <a:r>
              <a:rPr lang="fr-HT" baseline="0" dirty="0" smtClean="0"/>
              <a:t> in the </a:t>
            </a:r>
            <a:r>
              <a:rPr lang="fr-HT" baseline="0" dirty="0" err="1" smtClean="0"/>
              <a:t>early</a:t>
            </a:r>
            <a:r>
              <a:rPr lang="fr-HT" baseline="0" dirty="0" smtClean="0"/>
              <a:t> 2000’s to 41,000 in 2012.</a:t>
            </a:r>
          </a:p>
          <a:p>
            <a:endParaRPr lang="fr-HT" dirty="0" smtClean="0"/>
          </a:p>
          <a:p>
            <a:pPr>
              <a:lnSpc>
                <a:spcPct val="150000"/>
              </a:lnSpc>
            </a:pPr>
            <a:r>
              <a:rPr lang="fr-HT" dirty="0" smtClean="0"/>
              <a:t>The </a:t>
            </a:r>
            <a:r>
              <a:rPr lang="fr-HT" dirty="0" err="1" smtClean="0"/>
              <a:t>third</a:t>
            </a:r>
            <a:r>
              <a:rPr lang="fr-HT" dirty="0" smtClean="0"/>
              <a:t> trend </a:t>
            </a:r>
            <a:r>
              <a:rPr lang="fr-HT" dirty="0" err="1" smtClean="0"/>
              <a:t>is</a:t>
            </a:r>
            <a:r>
              <a:rPr lang="fr-HT" dirty="0" smtClean="0"/>
              <a:t> the </a:t>
            </a:r>
            <a:r>
              <a:rPr lang="fr-HT" dirty="0" err="1" smtClean="0"/>
              <a:t>scale</a:t>
            </a:r>
            <a:r>
              <a:rPr lang="fr-HT" dirty="0" smtClean="0"/>
              <a:t> up</a:t>
            </a:r>
            <a:r>
              <a:rPr lang="fr-HT" baseline="0" dirty="0" smtClean="0"/>
              <a:t> of </a:t>
            </a:r>
            <a:r>
              <a:rPr lang="fr-HT" baseline="0" dirty="0" err="1" smtClean="0"/>
              <a:t>electronic</a:t>
            </a:r>
            <a:r>
              <a:rPr lang="fr-HT" baseline="0" dirty="0" smtClean="0"/>
              <a:t> </a:t>
            </a:r>
            <a:r>
              <a:rPr lang="fr-HT" baseline="0" dirty="0" err="1" smtClean="0"/>
              <a:t>health</a:t>
            </a:r>
            <a:r>
              <a:rPr lang="fr-HT" baseline="0" dirty="0" smtClean="0"/>
              <a:t> information </a:t>
            </a:r>
            <a:r>
              <a:rPr lang="fr-HT" baseline="0" dirty="0" err="1" smtClean="0"/>
              <a:t>systems</a:t>
            </a:r>
            <a:r>
              <a:rPr lang="fr-HT" baseline="0" dirty="0" smtClean="0"/>
              <a:t>.  </a:t>
            </a:r>
            <a:r>
              <a:rPr lang="fr-HT" dirty="0" smtClean="0"/>
              <a:t>This has</a:t>
            </a:r>
            <a:r>
              <a:rPr lang="fr-HT" baseline="0" dirty="0" smtClean="0"/>
              <a:t> been </a:t>
            </a:r>
            <a:r>
              <a:rPr lang="fr-HT" baseline="0" dirty="0" err="1" smtClean="0"/>
              <a:t>motivated</a:t>
            </a:r>
            <a:r>
              <a:rPr lang="fr-HT" baseline="0" dirty="0" smtClean="0"/>
              <a:t> by an </a:t>
            </a:r>
            <a:r>
              <a:rPr lang="fr-HT" baseline="0" dirty="0" err="1" smtClean="0"/>
              <a:t>interest</a:t>
            </a:r>
            <a:r>
              <a:rPr lang="fr-HT" baseline="0" dirty="0" smtClean="0"/>
              <a:t> in </a:t>
            </a:r>
            <a:r>
              <a:rPr lang="fr-HT" baseline="0" dirty="0" err="1" smtClean="0"/>
              <a:t>strong</a:t>
            </a:r>
            <a:r>
              <a:rPr lang="fr-HT" baseline="0" dirty="0" smtClean="0"/>
              <a:t> </a:t>
            </a:r>
            <a:r>
              <a:rPr lang="fr-HT" baseline="0" dirty="0" err="1" smtClean="0"/>
              <a:t>acountability</a:t>
            </a:r>
            <a:r>
              <a:rPr lang="fr-HT" baseline="0" dirty="0" smtClean="0"/>
              <a:t> for </a:t>
            </a:r>
            <a:r>
              <a:rPr lang="fr-HT" baseline="0" dirty="0" err="1" smtClean="0"/>
              <a:t>donor</a:t>
            </a:r>
            <a:r>
              <a:rPr lang="fr-HT" baseline="0" dirty="0" smtClean="0"/>
              <a:t> </a:t>
            </a:r>
            <a:r>
              <a:rPr lang="fr-HT" baseline="0" dirty="0" err="1" smtClean="0"/>
              <a:t>funds</a:t>
            </a:r>
            <a:r>
              <a:rPr lang="fr-HT" baseline="0" dirty="0" smtClean="0"/>
              <a:t>, a recognition </a:t>
            </a:r>
            <a:r>
              <a:rPr lang="fr-HT" baseline="0" dirty="0" err="1" smtClean="0"/>
              <a:t>that</a:t>
            </a:r>
            <a:r>
              <a:rPr lang="fr-HT" baseline="0" dirty="0" smtClean="0"/>
              <a:t> care for </a:t>
            </a:r>
            <a:r>
              <a:rPr lang="fr-HT" baseline="0" dirty="0" err="1" smtClean="0"/>
              <a:t>chronic</a:t>
            </a:r>
            <a:r>
              <a:rPr lang="fr-HT" baseline="0" dirty="0" smtClean="0"/>
              <a:t> </a:t>
            </a:r>
            <a:r>
              <a:rPr lang="fr-HT" baseline="0" dirty="0" err="1" smtClean="0"/>
              <a:t>diseases</a:t>
            </a:r>
            <a:r>
              <a:rPr lang="fr-HT" baseline="0" dirty="0" smtClean="0"/>
              <a:t> </a:t>
            </a:r>
            <a:r>
              <a:rPr lang="fr-HT" baseline="0" dirty="0" err="1" smtClean="0"/>
              <a:t>like</a:t>
            </a:r>
            <a:r>
              <a:rPr lang="fr-HT" baseline="0" dirty="0" smtClean="0"/>
              <a:t> HIV </a:t>
            </a:r>
            <a:r>
              <a:rPr lang="fr-HT" baseline="0" dirty="0" err="1" smtClean="0"/>
              <a:t>requires</a:t>
            </a:r>
            <a:r>
              <a:rPr lang="fr-HT" baseline="0" dirty="0" smtClean="0"/>
              <a:t> </a:t>
            </a:r>
            <a:r>
              <a:rPr lang="fr-HT" baseline="0" dirty="0" err="1" smtClean="0"/>
              <a:t>robust</a:t>
            </a:r>
            <a:r>
              <a:rPr lang="fr-HT" baseline="0" dirty="0" smtClean="0"/>
              <a:t> </a:t>
            </a:r>
            <a:r>
              <a:rPr lang="fr-HT" baseline="0" dirty="0" err="1" smtClean="0"/>
              <a:t>tools</a:t>
            </a:r>
            <a:r>
              <a:rPr lang="fr-HT" baseline="0" dirty="0" smtClean="0"/>
              <a:t> for longitudinal </a:t>
            </a:r>
            <a:r>
              <a:rPr lang="fr-HT" baseline="0" dirty="0" err="1" smtClean="0"/>
              <a:t>tracking</a:t>
            </a:r>
            <a:r>
              <a:rPr lang="fr-HT" baseline="0" dirty="0" smtClean="0"/>
              <a:t> on patient care, and </a:t>
            </a:r>
            <a:r>
              <a:rPr lang="fr-HT" baseline="0" dirty="0" err="1" smtClean="0"/>
              <a:t>other</a:t>
            </a:r>
            <a:r>
              <a:rPr lang="fr-HT" baseline="0" dirty="0" smtClean="0"/>
              <a:t> </a:t>
            </a:r>
            <a:r>
              <a:rPr lang="fr-HT" baseline="0" dirty="0" err="1" smtClean="0"/>
              <a:t>factors</a:t>
            </a:r>
            <a:r>
              <a:rPr lang="fr-HT" baseline="0" dirty="0" smtClean="0"/>
              <a:t>. The </a:t>
            </a:r>
            <a:r>
              <a:rPr lang="fr-HT" baseline="0" dirty="0" err="1" smtClean="0"/>
              <a:t>map</a:t>
            </a:r>
            <a:r>
              <a:rPr lang="fr-HT" baseline="0" dirty="0" smtClean="0"/>
              <a:t> shows </a:t>
            </a:r>
            <a:r>
              <a:rPr lang="fr-HT" dirty="0" err="1" smtClean="0"/>
              <a:t>clinics</a:t>
            </a:r>
            <a:r>
              <a:rPr lang="fr-HT" dirty="0" smtClean="0"/>
              <a:t> and </a:t>
            </a:r>
            <a:r>
              <a:rPr lang="fr-HT" dirty="0" err="1" smtClean="0"/>
              <a:t>hospital</a:t>
            </a:r>
            <a:r>
              <a:rPr lang="fr-HT" baseline="0" dirty="0" err="1" smtClean="0"/>
              <a:t>s</a:t>
            </a:r>
            <a:r>
              <a:rPr lang="fr-HT" baseline="0" dirty="0" smtClean="0"/>
              <a:t> </a:t>
            </a:r>
            <a:r>
              <a:rPr lang="fr-HT" baseline="0" dirty="0" err="1" smtClean="0"/>
              <a:t>where</a:t>
            </a:r>
            <a:r>
              <a:rPr lang="fr-HT" baseline="0" dirty="0" smtClean="0"/>
              <a:t> the </a:t>
            </a:r>
            <a:r>
              <a:rPr lang="fr-HT" baseline="0" dirty="0" err="1" smtClean="0"/>
              <a:t>iSante</a:t>
            </a:r>
            <a:r>
              <a:rPr lang="fr-HT" baseline="0" dirty="0" smtClean="0"/>
              <a:t> EMR </a:t>
            </a:r>
            <a:r>
              <a:rPr lang="fr-HT" baseline="0" dirty="0" err="1" smtClean="0"/>
              <a:t>is</a:t>
            </a:r>
            <a:r>
              <a:rPr lang="fr-HT" baseline="0" dirty="0" smtClean="0"/>
              <a:t> </a:t>
            </a:r>
            <a:r>
              <a:rPr lang="fr-HT" baseline="0" dirty="0" err="1" smtClean="0"/>
              <a:t>deployed</a:t>
            </a:r>
            <a:r>
              <a:rPr lang="fr-HT" baseline="0" dirty="0" smtClean="0"/>
              <a:t> in </a:t>
            </a:r>
            <a:r>
              <a:rPr lang="fr-HT" baseline="0" dirty="0" err="1" smtClean="0"/>
              <a:t>Haiti</a:t>
            </a:r>
            <a:r>
              <a:rPr lang="fr-HT" baseline="0" dirty="0" smtClean="0"/>
              <a:t>. This </a:t>
            </a:r>
            <a:r>
              <a:rPr lang="fr-HT" baseline="0" dirty="0" err="1" smtClean="0"/>
              <a:t>is</a:t>
            </a:r>
            <a:r>
              <a:rPr lang="fr-HT" baseline="0" dirty="0" smtClean="0"/>
              <a:t> the data source for </a:t>
            </a:r>
            <a:r>
              <a:rPr lang="fr-HT" baseline="0" dirty="0" err="1" smtClean="0"/>
              <a:t>my</a:t>
            </a:r>
            <a:r>
              <a:rPr lang="fr-HT" baseline="0" dirty="0" smtClean="0"/>
              <a:t> dissertation.  </a:t>
            </a:r>
            <a:r>
              <a:rPr lang="fr-HT" dirty="0" smtClean="0"/>
              <a:t>Key: </a:t>
            </a:r>
            <a:r>
              <a:rPr lang="fr-HT" i="1" dirty="0"/>
              <a:t>Green = local server; Blue = on-line server</a:t>
            </a:r>
          </a:p>
          <a:p>
            <a:endParaRPr lang="fr-HT" dirty="0" smtClean="0"/>
          </a:p>
        </p:txBody>
      </p:sp>
      <p:sp>
        <p:nvSpPr>
          <p:cNvPr id="4" name="Slide Number Placeholder 3"/>
          <p:cNvSpPr>
            <a:spLocks noGrp="1"/>
          </p:cNvSpPr>
          <p:nvPr>
            <p:ph type="sldNum" sz="quarter" idx="10"/>
          </p:nvPr>
        </p:nvSpPr>
        <p:spPr/>
        <p:txBody>
          <a:bodyPr/>
          <a:lstStyle/>
          <a:p>
            <a:fld id="{884C97E9-0818-4200-A290-8327763F53B1}" type="slidenum">
              <a:rPr lang="en-US" smtClean="0"/>
              <a:pPr/>
              <a:t>31</a:t>
            </a:fld>
            <a:endParaRPr lang="en-US"/>
          </a:p>
        </p:txBody>
      </p:sp>
    </p:spTree>
    <p:extLst>
      <p:ext uri="{BB962C8B-B14F-4D97-AF65-F5344CB8AC3E}">
        <p14:creationId xmlns:p14="http://schemas.microsoft.com/office/powerpoint/2010/main" val="26836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r>
              <a:rPr lang="en-US" smtClean="0"/>
              <a:t>1/28/2015</a:t>
            </a:r>
            <a:endParaRPr lang="en-US"/>
          </a:p>
        </p:txBody>
      </p:sp>
      <p:sp>
        <p:nvSpPr>
          <p:cNvPr id="9" name="Footer Placeholder 8"/>
          <p:cNvSpPr>
            <a:spLocks noGrp="1"/>
          </p:cNvSpPr>
          <p:nvPr>
            <p:ph type="ftr" sz="quarter" idx="11"/>
          </p:nvPr>
        </p:nvSpPr>
        <p:spPr/>
        <p:txBody>
          <a:bodyPr/>
          <a:lstStyle/>
          <a:p>
            <a:r>
              <a:rPr lang="en-US" smtClean="0"/>
              <a:t>University of Washington, Winter 2015</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368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482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54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74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272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961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1/28/2015</a:t>
            </a:r>
            <a:endParaRPr lang="en-US"/>
          </a:p>
        </p:txBody>
      </p:sp>
      <p:sp>
        <p:nvSpPr>
          <p:cNvPr id="8" name="Footer Placeholder 7"/>
          <p:cNvSpPr>
            <a:spLocks noGrp="1"/>
          </p:cNvSpPr>
          <p:nvPr>
            <p:ph type="ftr" sz="quarter" idx="11"/>
          </p:nvPr>
        </p:nvSpPr>
        <p:spPr/>
        <p:txBody>
          <a:bodyPr/>
          <a:lstStyle/>
          <a:p>
            <a:r>
              <a:rPr lang="en-US" smtClean="0"/>
              <a:t>University of Washington, Winter 2015</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532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1/28/2015</a:t>
            </a:r>
            <a:endParaRPr lang="en-US"/>
          </a:p>
        </p:txBody>
      </p:sp>
      <p:sp>
        <p:nvSpPr>
          <p:cNvPr id="4" name="Footer Placeholder 3"/>
          <p:cNvSpPr>
            <a:spLocks noGrp="1"/>
          </p:cNvSpPr>
          <p:nvPr>
            <p:ph type="ftr" sz="quarter" idx="11"/>
          </p:nvPr>
        </p:nvSpPr>
        <p:spPr/>
        <p:txBody>
          <a:bodyPr/>
          <a:lstStyle/>
          <a:p>
            <a:r>
              <a:rPr lang="en-US" smtClean="0"/>
              <a:t>University of Washington, Winter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166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1/28/2015</a:t>
            </a:r>
            <a:endParaRPr lang="en-US"/>
          </a:p>
        </p:txBody>
      </p:sp>
      <p:sp>
        <p:nvSpPr>
          <p:cNvPr id="3" name="Footer Placeholder 2"/>
          <p:cNvSpPr>
            <a:spLocks noGrp="1"/>
          </p:cNvSpPr>
          <p:nvPr>
            <p:ph type="ftr" sz="quarter" idx="11"/>
          </p:nvPr>
        </p:nvSpPr>
        <p:spPr/>
        <p:txBody>
          <a:bodyPr/>
          <a:lstStyle/>
          <a:p>
            <a:r>
              <a:rPr lang="en-US" smtClean="0"/>
              <a:t>University of Washington, Winter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787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636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056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1/28/2015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Washington, Winter 2015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9623759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openmrs.org/downloa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Autofit/>
          </a:bodyPr>
          <a:lstStyle/>
          <a:p>
            <a:r>
              <a:rPr lang="en-US" sz="3200" dirty="0" smtClean="0"/>
              <a:t>Computing and Global Health</a:t>
            </a:r>
            <a:br>
              <a:rPr lang="en-US" sz="3200" dirty="0" smtClean="0"/>
            </a:br>
            <a:r>
              <a:rPr lang="en-US" sz="3200" dirty="0" smtClean="0"/>
              <a:t>Lecture 4</a:t>
            </a:r>
            <a:br>
              <a:rPr lang="en-US" sz="3200" dirty="0" smtClean="0"/>
            </a:br>
            <a:r>
              <a:rPr lang="en-US" sz="3200" dirty="0" smtClean="0"/>
              <a:t> Medical Record Systems</a:t>
            </a:r>
            <a:endParaRPr lang="en-US" sz="3200" dirty="0"/>
          </a:p>
        </p:txBody>
      </p:sp>
      <p:sp>
        <p:nvSpPr>
          <p:cNvPr id="3" name="Subtitle 2"/>
          <p:cNvSpPr>
            <a:spLocks noGrp="1"/>
          </p:cNvSpPr>
          <p:nvPr>
            <p:ph type="subTitle" idx="1"/>
          </p:nvPr>
        </p:nvSpPr>
        <p:spPr>
          <a:xfrm>
            <a:off x="1371600" y="4191000"/>
            <a:ext cx="6400800" cy="1752600"/>
          </a:xfrm>
        </p:spPr>
        <p:txBody>
          <a:bodyPr/>
          <a:lstStyle/>
          <a:p>
            <a:r>
              <a:rPr lang="en-US" dirty="0" smtClean="0"/>
              <a:t>Winter 2015</a:t>
            </a:r>
          </a:p>
          <a:p>
            <a:r>
              <a:rPr lang="en-US" dirty="0" smtClean="0"/>
              <a:t>Richard Anderson</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567" y="4722359"/>
            <a:ext cx="2781300" cy="213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581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Key considerations for EMRs</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TextBox 6"/>
          <p:cNvSpPr txBox="1"/>
          <p:nvPr/>
        </p:nvSpPr>
        <p:spPr>
          <a:xfrm>
            <a:off x="939800" y="1981199"/>
            <a:ext cx="3276600" cy="830997"/>
          </a:xfrm>
          <a:prstGeom prst="rect">
            <a:avLst/>
          </a:prstGeom>
          <a:solidFill>
            <a:schemeClr val="accent6">
              <a:lumMod val="20000"/>
              <a:lumOff val="80000"/>
            </a:schemeClr>
          </a:solidFill>
          <a:ln w="28575">
            <a:solidFill>
              <a:schemeClr val="accent6">
                <a:lumMod val="50000"/>
              </a:schemeClr>
            </a:solidFill>
          </a:ln>
        </p:spPr>
        <p:txBody>
          <a:bodyPr wrap="square" rtlCol="0">
            <a:spAutoFit/>
          </a:bodyPr>
          <a:lstStyle/>
          <a:p>
            <a:r>
              <a:rPr lang="en-US" sz="2400" dirty="0" smtClean="0"/>
              <a:t>Usability and Use in Clinic Workflow</a:t>
            </a:r>
            <a:endParaRPr lang="en-US" sz="2400" dirty="0"/>
          </a:p>
        </p:txBody>
      </p:sp>
      <p:sp>
        <p:nvSpPr>
          <p:cNvPr id="8" name="TextBox 7"/>
          <p:cNvSpPr txBox="1"/>
          <p:nvPr/>
        </p:nvSpPr>
        <p:spPr>
          <a:xfrm>
            <a:off x="5334000" y="1998132"/>
            <a:ext cx="3276600" cy="1200329"/>
          </a:xfrm>
          <a:prstGeom prst="rect">
            <a:avLst/>
          </a:prstGeom>
          <a:solidFill>
            <a:schemeClr val="accent6">
              <a:lumMod val="20000"/>
              <a:lumOff val="80000"/>
            </a:schemeClr>
          </a:solidFill>
          <a:ln w="28575">
            <a:solidFill>
              <a:schemeClr val="accent6">
                <a:lumMod val="50000"/>
              </a:schemeClr>
            </a:solidFill>
          </a:ln>
        </p:spPr>
        <p:txBody>
          <a:bodyPr wrap="square" rtlCol="0">
            <a:spAutoFit/>
          </a:bodyPr>
          <a:lstStyle/>
          <a:p>
            <a:r>
              <a:rPr lang="en-US" sz="2400" dirty="0" smtClean="0"/>
              <a:t>Improvement of patient care and health system operation</a:t>
            </a:r>
            <a:endParaRPr lang="en-US" sz="2400" dirty="0"/>
          </a:p>
        </p:txBody>
      </p:sp>
      <p:sp>
        <p:nvSpPr>
          <p:cNvPr id="9" name="TextBox 8"/>
          <p:cNvSpPr txBox="1"/>
          <p:nvPr/>
        </p:nvSpPr>
        <p:spPr>
          <a:xfrm>
            <a:off x="939800" y="3810000"/>
            <a:ext cx="3352800" cy="830997"/>
          </a:xfrm>
          <a:prstGeom prst="rect">
            <a:avLst/>
          </a:prstGeom>
          <a:solidFill>
            <a:schemeClr val="accent6">
              <a:lumMod val="20000"/>
              <a:lumOff val="80000"/>
            </a:schemeClr>
          </a:solidFill>
          <a:ln w="28575">
            <a:solidFill>
              <a:schemeClr val="accent6">
                <a:lumMod val="50000"/>
              </a:schemeClr>
            </a:solidFill>
          </a:ln>
        </p:spPr>
        <p:txBody>
          <a:bodyPr wrap="square" rtlCol="0">
            <a:spAutoFit/>
          </a:bodyPr>
          <a:lstStyle/>
          <a:p>
            <a:r>
              <a:rPr lang="en-US" sz="2400" dirty="0" smtClean="0"/>
              <a:t>Implication on organizational structure</a:t>
            </a:r>
            <a:endParaRPr lang="en-US" sz="2400" dirty="0"/>
          </a:p>
        </p:txBody>
      </p:sp>
      <p:sp>
        <p:nvSpPr>
          <p:cNvPr id="10" name="TextBox 9"/>
          <p:cNvSpPr txBox="1"/>
          <p:nvPr/>
        </p:nvSpPr>
        <p:spPr>
          <a:xfrm>
            <a:off x="5342467" y="3810000"/>
            <a:ext cx="2971800" cy="1200329"/>
          </a:xfrm>
          <a:prstGeom prst="rect">
            <a:avLst/>
          </a:prstGeom>
          <a:solidFill>
            <a:schemeClr val="accent6">
              <a:lumMod val="20000"/>
              <a:lumOff val="80000"/>
            </a:schemeClr>
          </a:solidFill>
          <a:ln w="28575">
            <a:solidFill>
              <a:schemeClr val="accent6">
                <a:lumMod val="50000"/>
              </a:schemeClr>
            </a:solidFill>
          </a:ln>
        </p:spPr>
        <p:txBody>
          <a:bodyPr wrap="square" rtlCol="0">
            <a:spAutoFit/>
          </a:bodyPr>
          <a:lstStyle/>
          <a:p>
            <a:r>
              <a:rPr lang="en-US" sz="2400" dirty="0" smtClean="0"/>
              <a:t>Technology: robustness, accuracy, security, privacy</a:t>
            </a:r>
            <a:endParaRPr lang="en-US" sz="2400" dirty="0"/>
          </a:p>
        </p:txBody>
      </p:sp>
    </p:spTree>
    <p:extLst>
      <p:ext uri="{BB962C8B-B14F-4D97-AF65-F5344CB8AC3E}">
        <p14:creationId xmlns:p14="http://schemas.microsoft.com/office/powerpoint/2010/main" val="3681337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Record Systems in Developing World</a:t>
            </a:r>
            <a:endParaRPr lang="en-US" dirty="0"/>
          </a:p>
        </p:txBody>
      </p:sp>
      <p:sp>
        <p:nvSpPr>
          <p:cNvPr id="3" name="Content Placeholder 2"/>
          <p:cNvSpPr>
            <a:spLocks noGrp="1"/>
          </p:cNvSpPr>
          <p:nvPr>
            <p:ph idx="1"/>
          </p:nvPr>
        </p:nvSpPr>
        <p:spPr>
          <a:xfrm>
            <a:off x="457200" y="1600200"/>
            <a:ext cx="5486400" cy="4525963"/>
          </a:xfrm>
        </p:spPr>
        <p:txBody>
          <a:bodyPr>
            <a:normAutofit lnSpcReduction="10000"/>
          </a:bodyPr>
          <a:lstStyle/>
          <a:p>
            <a:r>
              <a:rPr lang="en-US" dirty="0" smtClean="0"/>
              <a:t>Healthcare setting</a:t>
            </a:r>
          </a:p>
          <a:p>
            <a:pPr lvl="1"/>
            <a:r>
              <a:rPr lang="en-US" dirty="0" smtClean="0"/>
              <a:t>Private urban hospitals</a:t>
            </a:r>
          </a:p>
          <a:p>
            <a:pPr lvl="1"/>
            <a:r>
              <a:rPr lang="en-US" dirty="0" smtClean="0"/>
              <a:t>Public hospitals and clinics</a:t>
            </a:r>
          </a:p>
          <a:p>
            <a:r>
              <a:rPr lang="en-US" dirty="0" smtClean="0"/>
              <a:t>Different approach to treatment</a:t>
            </a:r>
          </a:p>
          <a:p>
            <a:pPr lvl="1"/>
            <a:r>
              <a:rPr lang="en-US" dirty="0" smtClean="0"/>
              <a:t>Services by lower skilled workers:  Nurses, CHWs</a:t>
            </a:r>
          </a:p>
          <a:p>
            <a:pPr lvl="1"/>
            <a:r>
              <a:rPr lang="en-US" dirty="0" smtClean="0"/>
              <a:t>Very fast evaluation / treatment by physician</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175144746"/>
              </p:ext>
            </p:extLst>
          </p:nvPr>
        </p:nvGraphicFramePr>
        <p:xfrm>
          <a:off x="5943600" y="838200"/>
          <a:ext cx="2819400" cy="5486400"/>
        </p:xfrm>
        <a:graphic>
          <a:graphicData uri="http://schemas.openxmlformats.org/drawingml/2006/table">
            <a:tbl>
              <a:tblPr firstRow="1" bandRow="1">
                <a:tableStyleId>{5C22544A-7EE6-4342-B048-85BDC9FD1C3A}</a:tableStyleId>
              </a:tblPr>
              <a:tblGrid>
                <a:gridCol w="1409700"/>
                <a:gridCol w="1409700"/>
              </a:tblGrid>
              <a:tr h="355600">
                <a:tc>
                  <a:txBody>
                    <a:bodyPr/>
                    <a:lstStyle/>
                    <a:p>
                      <a:r>
                        <a:rPr lang="en-US" dirty="0" smtClean="0"/>
                        <a:t>Country</a:t>
                      </a:r>
                      <a:endParaRPr lang="en-US" dirty="0"/>
                    </a:p>
                  </a:txBody>
                  <a:tcPr/>
                </a:tc>
                <a:tc>
                  <a:txBody>
                    <a:bodyPr/>
                    <a:lstStyle/>
                    <a:p>
                      <a:r>
                        <a:rPr lang="en-US" dirty="0" smtClean="0"/>
                        <a:t>Pop/Doc</a:t>
                      </a:r>
                      <a:endParaRPr lang="en-US" dirty="0"/>
                    </a:p>
                  </a:txBody>
                  <a:tcPr/>
                </a:tc>
              </a:tr>
              <a:tr h="363220">
                <a:tc>
                  <a:txBody>
                    <a:bodyPr/>
                    <a:lstStyle/>
                    <a:p>
                      <a:r>
                        <a:rPr lang="en-US" dirty="0" smtClean="0"/>
                        <a:t>Cuba</a:t>
                      </a:r>
                      <a:endParaRPr lang="en-US" dirty="0"/>
                    </a:p>
                  </a:txBody>
                  <a:tcPr/>
                </a:tc>
                <a:tc>
                  <a:txBody>
                    <a:bodyPr/>
                    <a:lstStyle/>
                    <a:p>
                      <a:pPr algn="r"/>
                      <a:r>
                        <a:rPr lang="en-US" dirty="0" smtClean="0"/>
                        <a:t>170</a:t>
                      </a:r>
                      <a:endParaRPr lang="en-US" dirty="0"/>
                    </a:p>
                  </a:txBody>
                  <a:tcPr/>
                </a:tc>
              </a:tr>
              <a:tr h="363220">
                <a:tc>
                  <a:txBody>
                    <a:bodyPr/>
                    <a:lstStyle/>
                    <a:p>
                      <a:r>
                        <a:rPr lang="en-US" dirty="0" smtClean="0"/>
                        <a:t>Russia</a:t>
                      </a:r>
                      <a:endParaRPr lang="en-US" dirty="0"/>
                    </a:p>
                  </a:txBody>
                  <a:tcPr/>
                </a:tc>
                <a:tc>
                  <a:txBody>
                    <a:bodyPr/>
                    <a:lstStyle/>
                    <a:p>
                      <a:pPr algn="r"/>
                      <a:r>
                        <a:rPr lang="en-US" dirty="0" smtClean="0"/>
                        <a:t>230</a:t>
                      </a:r>
                      <a:endParaRPr lang="en-US" dirty="0"/>
                    </a:p>
                  </a:txBody>
                  <a:tcPr/>
                </a:tc>
              </a:tr>
              <a:tr h="363220">
                <a:tc>
                  <a:txBody>
                    <a:bodyPr/>
                    <a:lstStyle/>
                    <a:p>
                      <a:r>
                        <a:rPr lang="en-US" dirty="0" smtClean="0"/>
                        <a:t>Iceland</a:t>
                      </a:r>
                      <a:endParaRPr lang="en-US" dirty="0"/>
                    </a:p>
                  </a:txBody>
                  <a:tcPr/>
                </a:tc>
                <a:tc>
                  <a:txBody>
                    <a:bodyPr/>
                    <a:lstStyle/>
                    <a:p>
                      <a:pPr algn="r"/>
                      <a:r>
                        <a:rPr lang="en-US" dirty="0" smtClean="0"/>
                        <a:t>280</a:t>
                      </a:r>
                      <a:endParaRPr lang="en-US" dirty="0"/>
                    </a:p>
                  </a:txBody>
                  <a:tcPr/>
                </a:tc>
              </a:tr>
              <a:tr h="363220">
                <a:tc>
                  <a:txBody>
                    <a:bodyPr/>
                    <a:lstStyle/>
                    <a:p>
                      <a:r>
                        <a:rPr lang="en-US" dirty="0" smtClean="0"/>
                        <a:t>Germany</a:t>
                      </a:r>
                      <a:endParaRPr lang="en-US" dirty="0"/>
                    </a:p>
                  </a:txBody>
                  <a:tcPr/>
                </a:tc>
                <a:tc>
                  <a:txBody>
                    <a:bodyPr/>
                    <a:lstStyle/>
                    <a:p>
                      <a:pPr algn="r"/>
                      <a:r>
                        <a:rPr lang="en-US" dirty="0" smtClean="0"/>
                        <a:t>300</a:t>
                      </a:r>
                      <a:endParaRPr lang="en-US" dirty="0"/>
                    </a:p>
                  </a:txBody>
                  <a:tcPr/>
                </a:tc>
              </a:tr>
              <a:tr h="363220">
                <a:tc>
                  <a:txBody>
                    <a:bodyPr/>
                    <a:lstStyle/>
                    <a:p>
                      <a:r>
                        <a:rPr lang="en-US" dirty="0" smtClean="0"/>
                        <a:t>USA</a:t>
                      </a:r>
                      <a:endParaRPr lang="en-US" dirty="0"/>
                    </a:p>
                  </a:txBody>
                  <a:tcPr/>
                </a:tc>
                <a:tc>
                  <a:txBody>
                    <a:bodyPr/>
                    <a:lstStyle/>
                    <a:p>
                      <a:pPr algn="r"/>
                      <a:r>
                        <a:rPr lang="en-US" dirty="0" smtClean="0"/>
                        <a:t>390</a:t>
                      </a:r>
                      <a:endParaRPr lang="en-US" dirty="0"/>
                    </a:p>
                  </a:txBody>
                  <a:tcPr/>
                </a:tc>
              </a:tr>
              <a:tr h="363220">
                <a:tc>
                  <a:txBody>
                    <a:bodyPr/>
                    <a:lstStyle/>
                    <a:p>
                      <a:r>
                        <a:rPr lang="en-US" dirty="0" smtClean="0"/>
                        <a:t>Japan</a:t>
                      </a:r>
                      <a:endParaRPr lang="en-US" dirty="0"/>
                    </a:p>
                  </a:txBody>
                  <a:tcPr/>
                </a:tc>
                <a:tc>
                  <a:txBody>
                    <a:bodyPr/>
                    <a:lstStyle/>
                    <a:p>
                      <a:pPr algn="r"/>
                      <a:r>
                        <a:rPr lang="en-US" dirty="0" smtClean="0"/>
                        <a:t>500</a:t>
                      </a:r>
                      <a:endParaRPr lang="en-US" dirty="0"/>
                    </a:p>
                  </a:txBody>
                  <a:tcPr/>
                </a:tc>
              </a:tr>
              <a:tr h="363220">
                <a:tc>
                  <a:txBody>
                    <a:bodyPr/>
                    <a:lstStyle/>
                    <a:p>
                      <a:r>
                        <a:rPr lang="en-US" dirty="0" smtClean="0"/>
                        <a:t>Brazil</a:t>
                      </a:r>
                      <a:endParaRPr lang="en-US" dirty="0"/>
                    </a:p>
                  </a:txBody>
                  <a:tcPr/>
                </a:tc>
                <a:tc>
                  <a:txBody>
                    <a:bodyPr/>
                    <a:lstStyle/>
                    <a:p>
                      <a:pPr algn="r"/>
                      <a:r>
                        <a:rPr lang="en-US" dirty="0" smtClean="0"/>
                        <a:t>900</a:t>
                      </a:r>
                      <a:endParaRPr lang="en-US" dirty="0"/>
                    </a:p>
                  </a:txBody>
                  <a:tcPr/>
                </a:tc>
              </a:tr>
              <a:tr h="363220">
                <a:tc>
                  <a:txBody>
                    <a:bodyPr/>
                    <a:lstStyle/>
                    <a:p>
                      <a:r>
                        <a:rPr lang="en-US" dirty="0" smtClean="0"/>
                        <a:t>Pakistan</a:t>
                      </a:r>
                      <a:endParaRPr lang="en-US" dirty="0"/>
                    </a:p>
                  </a:txBody>
                  <a:tcPr/>
                </a:tc>
                <a:tc>
                  <a:txBody>
                    <a:bodyPr/>
                    <a:lstStyle/>
                    <a:p>
                      <a:pPr algn="r"/>
                      <a:r>
                        <a:rPr lang="en-US" dirty="0" smtClean="0"/>
                        <a:t>1400</a:t>
                      </a:r>
                      <a:endParaRPr lang="en-US" dirty="0"/>
                    </a:p>
                  </a:txBody>
                  <a:tcPr/>
                </a:tc>
              </a:tr>
              <a:tr h="363220">
                <a:tc>
                  <a:txBody>
                    <a:bodyPr/>
                    <a:lstStyle/>
                    <a:p>
                      <a:r>
                        <a:rPr lang="en-US" dirty="0" smtClean="0"/>
                        <a:t>Zimbabwe</a:t>
                      </a:r>
                      <a:endParaRPr lang="en-US" dirty="0"/>
                    </a:p>
                  </a:txBody>
                  <a:tcPr/>
                </a:tc>
                <a:tc>
                  <a:txBody>
                    <a:bodyPr/>
                    <a:lstStyle/>
                    <a:p>
                      <a:pPr algn="r"/>
                      <a:r>
                        <a:rPr lang="en-US" dirty="0" smtClean="0"/>
                        <a:t>6300</a:t>
                      </a:r>
                      <a:endParaRPr lang="en-US" dirty="0"/>
                    </a:p>
                  </a:txBody>
                  <a:tcPr/>
                </a:tc>
              </a:tr>
              <a:tr h="363220">
                <a:tc>
                  <a:txBody>
                    <a:bodyPr/>
                    <a:lstStyle/>
                    <a:p>
                      <a:r>
                        <a:rPr lang="en-US" dirty="0" smtClean="0"/>
                        <a:t>DRC</a:t>
                      </a:r>
                      <a:endParaRPr lang="en-US" dirty="0"/>
                    </a:p>
                  </a:txBody>
                  <a:tcPr/>
                </a:tc>
                <a:tc>
                  <a:txBody>
                    <a:bodyPr/>
                    <a:lstStyle/>
                    <a:p>
                      <a:pPr algn="r"/>
                      <a:r>
                        <a:rPr lang="en-US" dirty="0" smtClean="0"/>
                        <a:t>9100</a:t>
                      </a:r>
                      <a:endParaRPr lang="en-US" dirty="0"/>
                    </a:p>
                  </a:txBody>
                  <a:tcPr/>
                </a:tc>
              </a:tr>
              <a:tr h="363220">
                <a:tc>
                  <a:txBody>
                    <a:bodyPr/>
                    <a:lstStyle/>
                    <a:p>
                      <a:r>
                        <a:rPr lang="en-US" dirty="0" smtClean="0"/>
                        <a:t>Uganda</a:t>
                      </a:r>
                      <a:endParaRPr lang="en-US" dirty="0"/>
                    </a:p>
                  </a:txBody>
                  <a:tcPr/>
                </a:tc>
                <a:tc>
                  <a:txBody>
                    <a:bodyPr/>
                    <a:lstStyle/>
                    <a:p>
                      <a:pPr algn="r"/>
                      <a:r>
                        <a:rPr lang="en-US" dirty="0" smtClean="0"/>
                        <a:t>12500</a:t>
                      </a:r>
                      <a:endParaRPr lang="en-US" dirty="0"/>
                    </a:p>
                  </a:txBody>
                  <a:tcPr/>
                </a:tc>
              </a:tr>
              <a:tr h="363220">
                <a:tc>
                  <a:txBody>
                    <a:bodyPr/>
                    <a:lstStyle/>
                    <a:p>
                      <a:r>
                        <a:rPr lang="en-US" dirty="0" smtClean="0"/>
                        <a:t>Niger</a:t>
                      </a:r>
                      <a:endParaRPr lang="en-US" dirty="0"/>
                    </a:p>
                  </a:txBody>
                  <a:tcPr/>
                </a:tc>
                <a:tc>
                  <a:txBody>
                    <a:bodyPr/>
                    <a:lstStyle/>
                    <a:p>
                      <a:pPr algn="r"/>
                      <a:r>
                        <a:rPr lang="en-US" dirty="0" smtClean="0"/>
                        <a:t>25000</a:t>
                      </a:r>
                      <a:endParaRPr lang="en-US" dirty="0"/>
                    </a:p>
                  </a:txBody>
                  <a:tcPr/>
                </a:tc>
              </a:tr>
              <a:tr h="363220">
                <a:tc>
                  <a:txBody>
                    <a:bodyPr/>
                    <a:lstStyle/>
                    <a:p>
                      <a:r>
                        <a:rPr lang="en-US" dirty="0" smtClean="0"/>
                        <a:t>Ethiopia</a:t>
                      </a:r>
                      <a:endParaRPr lang="en-US" dirty="0"/>
                    </a:p>
                  </a:txBody>
                  <a:tcPr/>
                </a:tc>
                <a:tc>
                  <a:txBody>
                    <a:bodyPr/>
                    <a:lstStyle/>
                    <a:p>
                      <a:pPr algn="r"/>
                      <a:r>
                        <a:rPr lang="en-US" dirty="0" smtClean="0"/>
                        <a:t>33500</a:t>
                      </a:r>
                      <a:endParaRPr lang="en-US" dirty="0"/>
                    </a:p>
                  </a:txBody>
                  <a:tcPr/>
                </a:tc>
              </a:tr>
              <a:tr h="363220">
                <a:tc>
                  <a:txBody>
                    <a:bodyPr/>
                    <a:lstStyle/>
                    <a:p>
                      <a:r>
                        <a:rPr lang="en-US" dirty="0" smtClean="0"/>
                        <a:t>Tanzania</a:t>
                      </a:r>
                      <a:endParaRPr lang="en-US" dirty="0"/>
                    </a:p>
                  </a:txBody>
                  <a:tcPr/>
                </a:tc>
                <a:tc>
                  <a:txBody>
                    <a:bodyPr/>
                    <a:lstStyle/>
                    <a:p>
                      <a:pPr algn="r"/>
                      <a:r>
                        <a:rPr lang="en-US" dirty="0" smtClean="0"/>
                        <a:t>50000</a:t>
                      </a:r>
                      <a:endParaRPr lang="en-US" dirty="0"/>
                    </a:p>
                  </a:txBody>
                  <a:tcPr/>
                </a:tc>
              </a:tr>
            </a:tbl>
          </a:graphicData>
        </a:graphic>
      </p:graphicFrame>
    </p:spTree>
    <p:extLst>
      <p:ext uri="{BB962C8B-B14F-4D97-AF65-F5344CB8AC3E}">
        <p14:creationId xmlns:p14="http://schemas.microsoft.com/office/powerpoint/2010/main" val="4195445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case,  infectious disease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HIV and MDR TB</a:t>
            </a:r>
          </a:p>
          <a:p>
            <a:r>
              <a:rPr lang="en-US" dirty="0" smtClean="0"/>
              <a:t>Conditions requiring multiple rounds of treatment</a:t>
            </a:r>
            <a:endParaRPr lang="en-US" dirty="0"/>
          </a:p>
          <a:p>
            <a:pPr lvl="1"/>
            <a:r>
              <a:rPr lang="en-US" dirty="0" smtClean="0"/>
              <a:t>Case history and test results</a:t>
            </a:r>
          </a:p>
          <a:p>
            <a:r>
              <a:rPr lang="en-US" dirty="0" smtClean="0"/>
              <a:t>Donor funding</a:t>
            </a:r>
          </a:p>
          <a:p>
            <a:pPr lvl="1"/>
            <a:r>
              <a:rPr lang="en-US" dirty="0" smtClean="0"/>
              <a:t>Commitment to treating disease</a:t>
            </a:r>
          </a:p>
          <a:p>
            <a:pPr lvl="1"/>
            <a:r>
              <a:rPr lang="en-US" dirty="0" smtClean="0"/>
              <a:t>Introduction of focused treatment and direct support for doctors</a:t>
            </a:r>
          </a:p>
          <a:p>
            <a:pPr lvl="1"/>
            <a:r>
              <a:rPr lang="en-US" dirty="0" smtClean="0"/>
              <a:t>Developed country management of treatment programs</a:t>
            </a:r>
          </a:p>
          <a:p>
            <a:endParaRPr lang="en-US" dirty="0" smtClean="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dirty="0" smtClean="0"/>
              <a:t>University of Washington, Winter 2015</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pic>
        <p:nvPicPr>
          <p:cNvPr id="2050" name="Picture 2" descr="http://upload.wikimedia.org/wikipedia/commons/thumb/9/99/US-PEPFAR-Logo.svg/2000px-US-PEPFAR-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286000"/>
            <a:ext cx="151390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riends-africa.org/images/Global-Fund-Original-Logo-High-Re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5204" y="5867400"/>
            <a:ext cx="2847996"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55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HIV and treatment</a:t>
            </a:r>
            <a:endParaRPr lang="en-US" dirty="0"/>
          </a:p>
        </p:txBody>
      </p:sp>
      <p:sp>
        <p:nvSpPr>
          <p:cNvPr id="3" name="Content Placeholder 2"/>
          <p:cNvSpPr>
            <a:spLocks noGrp="1"/>
          </p:cNvSpPr>
          <p:nvPr>
            <p:ph idx="1"/>
          </p:nvPr>
        </p:nvSpPr>
        <p:spPr/>
        <p:txBody>
          <a:bodyPr>
            <a:normAutofit lnSpcReduction="10000"/>
          </a:bodyPr>
          <a:lstStyle/>
          <a:p>
            <a:r>
              <a:rPr lang="en-US" dirty="0" smtClean="0"/>
              <a:t>c. 1910 Emergence of HIV in Congo</a:t>
            </a:r>
          </a:p>
          <a:p>
            <a:r>
              <a:rPr lang="en-US" dirty="0" smtClean="0"/>
              <a:t>1960 Earliest documented cases</a:t>
            </a:r>
          </a:p>
          <a:p>
            <a:r>
              <a:rPr lang="en-US" dirty="0" smtClean="0"/>
              <a:t>1980 AIDS cases identified in US</a:t>
            </a:r>
          </a:p>
          <a:p>
            <a:r>
              <a:rPr lang="en-US" dirty="0" smtClean="0"/>
              <a:t>1984 HIV identified</a:t>
            </a:r>
          </a:p>
          <a:p>
            <a:r>
              <a:rPr lang="en-US" dirty="0" smtClean="0"/>
              <a:t>1986 C. Everett Koop releases surgeon generals report</a:t>
            </a:r>
          </a:p>
          <a:p>
            <a:r>
              <a:rPr lang="en-US" dirty="0" smtClean="0"/>
              <a:t>1987 AZT approved by FDA</a:t>
            </a:r>
          </a:p>
          <a:p>
            <a:r>
              <a:rPr lang="en-US" dirty="0" smtClean="0"/>
              <a:t>1988 First world AIDS Day</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pic>
        <p:nvPicPr>
          <p:cNvPr id="3074" name="Picture 2" descr="http://news.sciencemag.org/sites/default/files/article_images/si-HI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200" y="1143000"/>
            <a:ext cx="16256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gbtpov.frontiersla.com/wp-content/uploads/2011/06/AIDS-at-30-ACT-UP-silence_equals_de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992" y="4572000"/>
            <a:ext cx="16668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742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HIV and Treatment</a:t>
            </a:r>
            <a:endParaRPr lang="en-US" dirty="0"/>
          </a:p>
        </p:txBody>
      </p:sp>
      <p:sp>
        <p:nvSpPr>
          <p:cNvPr id="3" name="Content Placeholder 2"/>
          <p:cNvSpPr>
            <a:spLocks noGrp="1"/>
          </p:cNvSpPr>
          <p:nvPr>
            <p:ph idx="1"/>
          </p:nvPr>
        </p:nvSpPr>
        <p:spPr>
          <a:xfrm>
            <a:off x="457200" y="1143001"/>
            <a:ext cx="8229600" cy="4495799"/>
          </a:xfrm>
        </p:spPr>
        <p:txBody>
          <a:bodyPr>
            <a:normAutofit fontScale="77500" lnSpcReduction="20000"/>
          </a:bodyPr>
          <a:lstStyle/>
          <a:p>
            <a:r>
              <a:rPr lang="en-US" dirty="0" smtClean="0"/>
              <a:t>1997 HAART Therapy becomes standard in US</a:t>
            </a:r>
          </a:p>
          <a:p>
            <a:r>
              <a:rPr lang="en-US" dirty="0" smtClean="0"/>
              <a:t>2000 Millennium Develop Goals targets end of HIV transmission in 15 years </a:t>
            </a:r>
          </a:p>
          <a:p>
            <a:r>
              <a:rPr lang="en-US" dirty="0" smtClean="0"/>
              <a:t>2001 Indian generic drug manufacture starts development of HIV drugs ($350 per year, vs. $10,500 for branded)</a:t>
            </a:r>
          </a:p>
          <a:p>
            <a:r>
              <a:rPr lang="en-US" dirty="0" smtClean="0"/>
              <a:t>2002 Global fund established,  FDA develops framework to allow poor countries to produce HIV drugs</a:t>
            </a:r>
          </a:p>
          <a:p>
            <a:r>
              <a:rPr lang="en-US" dirty="0" smtClean="0"/>
              <a:t>2002 ART started in developing countries</a:t>
            </a:r>
          </a:p>
          <a:p>
            <a:r>
              <a:rPr lang="en-US" dirty="0" smtClean="0"/>
              <a:t>2005 George W. Bush announces PEPFAR, $15 Billion over five years</a:t>
            </a:r>
          </a:p>
          <a:p>
            <a:r>
              <a:rPr lang="en-US" dirty="0" smtClean="0"/>
              <a:t>2008 PEPFAR reauthorized</a:t>
            </a:r>
          </a:p>
          <a:p>
            <a:r>
              <a:rPr lang="en-US" dirty="0" smtClean="0"/>
              <a:t>2010 Greatly expanded use of ARVs in developing countries</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226" y="5384103"/>
            <a:ext cx="3152774" cy="1473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76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Farmer</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pic>
        <p:nvPicPr>
          <p:cNvPr id="2050" name="Picture 2" descr="PEF-with-mom-and-baby---Quy-Ton-12-2003 1-1-3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0"/>
            <a:ext cx="2095500" cy="178117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data:image/jpeg;base64,/9j/4AAQSkZJRgABAQAAAQABAAD/2wBDAAoHBwgHBgoICAgLCgoLDhgQDg0NDh0VFhEYIx8lJCIfIiEmKzcvJik0KSEiMEExNDk7Pj4+JS5ESUM8SDc9Pjv/2wBDAQoLCw4NDhwQEBw7KCIoOzs7Ozs7Ozs7Ozs7Ozs7Ozs7Ozs7Ozs7Ozs7Ozs7Ozs7Ozs7Ozs7Ozs7Ozs7Ozs7Ozv/wAARCAEXAQQDASIAAhEBAxEB/8QAGwAAAQUBAQAAAAAAAAAAAAAAAAECAwQFBgf/xABIEAABAwIEAgYGBggEBgIDAAABAgMRAAQFEiExE0EGFCJRYbEVMjRxc4EjQpGhwdEHFiQzUlNiclSCkqImRGPC4fCy8TU20v/EABoBAAMBAQEBAAAAAAAAAAAAAAABAgMEBQb/xAA0EQACAQIDBAgGAgMBAQAAAAAAAQIDEQQSIQUTMVEUFSIzQXGh0TJSYYGR8COxweHxNEL/2gAMAwEAAhEDEQA/APXLa2YVatEsNklAJJQNdKk6rbf4dr/QKLX2Rn4afKpqAIeq23+Ha/0Cjqtt/h2v9AqaigCHqtv/AIdr/QK8x6V311a9Ir1th59ttsoyobWUjVAOgFep14x06WsdMb8BSgJRsT/AmuXExcoaOx6+yKcaldp8vYb6Uvisp63daCZ4ivzoGK33YHW7oZ+9xWnv1qlg9vb3dwtN9drYaCJCs26uQ86ayy0vC7m6U6suJWEtt8UAxzMbncV5+6l8x9FKnRUnHL6F/wBK38D9qutVZf3ivt3pFYrfJCj1q7OXucVr99RW1rYHAlXb924LkA5WQvczH3yPsNZLa15kgqXEidSKN1L5hwpUp3tHh9Dd9KXuYp65daCZ4ivzpBi18cn7Xddv/qK0++qyLa0expdu3cLFs3MKW4E548ff9wpLNmycReruLl5IbkW6QvVRgkT9g+2jdS+Yhxo21j6Fk4tehObrd162WOIr86Di18M463dHJv8ASK192tUCy2nBhcdYUq4U4Rk4nqp5GPeD91QWf0t4y284sNqWAo5ogTRupfMaKjSabSWn0Nf0rfBQHXLrVOb94r86PSt8ckXd1C+fEVp79ayuwtF06lbiEogNJU5JJKvv0mrVw1YowpDjVy8u87AWmezqCZHPaBRupfMS4UVbs+ha9LX+XN1m79aI4ivzoOLXwC/2q67P/UVr7taqXNsy1eWlu2+spcSguuB0EAnf3RrvVfEkpt791q3dUtpJ7JCyqdO+h05fMEKdKbSy+hpjFr4qy9buh2c08RX50elb4hB61ddo/wAxWn31XVa2v6ti8F2510u5eFxBtPdvtTry0tGbnD0NXLhaeQgvL4wMExmHhEnenu5fMSlRbtl5+HIm9K4gEk9Zu9FRHEV9u9L6Uv8AModbuuyJniK192tVjbWbOPO2xcWu1SCUqS7zyyNY79KbYW9vcYffvPPrbeZSC0kuRO/Lcmjdy+YHGja+Xl4cy2MVvjl/arvtCf3itPvpBi18pKSLq67Rj94rT76qP2zaMDt7lt1arlxag4nijs66dnenuWCG8aYtzcHqrqk9sOgwnnJ5UbqXzDUaLvpz8OROcXvgkq61daKj94r86crFb5JV+13Ryif3itfdrVfDrFtdzds3rxSplkqQEPpAUrSBm250y2trVzBrl565dTdpV9EgLEECN/tNLdS+Ylqj8vLw5lsYrfkpHWrqFCZ4itPvrs/0fOrv2743RW8UlGXjHNHrbT7q8vzPE7r+016J+irNkxPNO7W/+atsPBqotTn2pQhDCykkvD+zvRa2/wDIa/0Cjqtt/h2v9AqUb0teofIkPVbb/Dtf6BR1W2/w7X+gVNRQBh4s2hu6SG0JQMgMJEczRTsZ9rR8MeZopDNS19kZ+GnyqaobX2Rn4afKpqYgooooAQ15d0usXHOkl8sOZQoojXbsJr1GvPek2nSK5JMDs8p+qK8/aEmqatzOjDV50Z5ocTmVYa6klfFlJERQnDnSUAPZsu/j760UBSe1mhM92/ypTmdVCDmnZIFeI6sj0Os8Q/H0Mz0a4ABxpOaQZ1P3Upw52F/TDU6Ecq1eq3JJlpzb+A0nVbnQ8JcRp2NqjpH1DrHFcjLGGuqUo8UA5Yy93jTRh7oKRxvV303+6tKDASCcwOojapEIcclCFFShr2QTT3srXuJbTxL0/wAGWcNeCR9NqVT4x9lIcNe7ZDw7Wg8PdWqbS5TI4TnvynWoyhaVAEkGIAiKFXvwY3tLEr/hm+jngZDwIAgyf/FKMMeSlB4oUE8/4vurRAAIOcxyMbU5tCs4IJlR0SBJNVvZIOs8Tz9DMGFvKAHGjtTmnbw2pVYa8rNDw7fq+Hu0rVct31AnK4ANYUkioSDPrGTpPd4UlWb4MHtLER/4UBhzw1LwhIjfc9+1CcNeEJL0lJkifWrQjUdoiNJ7jT2rd57stpUojcgaD50Os1q2LrPEvh/RlnDncqhxiJPdt4bUvo17MVcUDOIju8a1nW3GRkc4ifEioQkx6x7Wx76FWbG9pYlaX9DPGHOSk8XNAj+7xpBhjqQPpwcpkk8/CtNDDywFNoWRsSkbGm5SNCSCk6juo3zDrLE/qM84a8UmHpkyFd3htR6OeJUeKACNz9WtQsOtDiLStInmmmKh0ylZ9xoVVvgD2liEUPRzwCVcVJ5R3+O1dn+j22XbIv0rWFmUa/6q5vXMCVEAaHwrreg4yovAdwUfjXZgpt1kjCvjq1aDhLgdUKWkpa+gPOCiiigDFxn2tHwx5mijGfa0fDHmaKQzUtfZGfhp8qmqG19kZ+GnyqamIKKKKAENee9Jx/xDdEyE9ifHsivQq896TpnpDcqmYyyBy7IrzNo90vMqJlEySSP/AHuqRlfCeS4RIQZI5DwqGI1k6a07LpEknf3ivCaurMtNp3NyzxBN24UBspIE6mm3OJdXfLXBUojnMCquEQq7WQSRkjX3iosVym9UMxEAe7avOVCG/cbaWO7ey3WbxKy1ZlqPImT+VXcIH7WvSTkO2w1GlZ5Tl0kyNav4MIu1idch+eorqxGlF2OajrURcucSTbP8ItkxEmaL9tu4seMn1gApJFVr6yfeulrbQSFQJkAbVPdLTa4YGVntlASAK4YxjHI4cTrbk8ynwMeDIUoaDl3mrmGoKr1M6kdpRqkU9qQSfDnWlgzcLdXOwgGe+u/ESy02zkoq80aboDrTjX9MH7K5yMwg6q2I7/Gtm0dK725TykEeX4VlXbeS6cTJSEqMeNc2E7EnE2xHaSkhjLS3HkN5SMygkk1tv3DeH26UpRI2SkaTWTZlJu2R2oCxrV3Gh+4950+yqrrPVjF8BUuzByRaaWjEbQpUnL9UidjWGpJbUoEaHSBy8ac2661IadUkEzoqJqMwSYBObx862o0XTb10M6lRTS5mnhLxC1tnXMJBFMNoFYxlPqlWce6qdq4LZ9DupynWNq6Ato4oe5hMT4Vy15OlUbXijelacbPwM7GHpKGQY0zKNZpEgcjyHcKdeOl65W5MhR7PiOVMypM677H8DXZRhkppHNUm5SbFCp5CSIIPOus6D5uHeBQiCjf51yOUKAJBA7p1Ndd0H9S9ERBRznvr0sD36MpPQ6qlpKWvozMKKKKAMXGfa0fDHmaKMZ9rR8MeZopDNS19kZ+GnyqaobX2Rn4afKpqYgooooASvPuk0jpDckSVdmAP7RXoPKvPek4A6Q3Rk/VkD+0V5u0e6XmVHiZRHNGvhzFKQqNso3k8qQNiZJM8gKF5VamUzpJ2rwiy/g5HW1Rtk0HzFR4npfL5mBAPLSmWFwizuVKcBgpjSm3jrdxcqdTmCVADXlXKoS6Q5eFjfMtyl4kIPInbZXKr+D5hdL00yHX5is/LHZ2jcnarWH3Ddm6pS0rOdOkfKtK8XKm0iKTtNNmiLlSMVLKlEpUAAOQMVVxZopuEubhQgDxFVrl9Lt4bhEgSN+Rq1eXtvdWxQQtK0mdtAa5YU5QlGSXmbuopxlFmaSQQU7g799bWFJCLRSyIzEmO6sWAn1htymtJN+03Y8AIXnyEHu18a3xMXKKiiKDUZNssWt6l5/JwOGSDrI1qpiqCm8zDdaQR4d9V7Z5tu6beUCmD38qlxG5auVoKAuUAgyKzjTcKyyrSxcqmam78SK1IF01B7AWPma0MZHYaVBgEjMBsayUgAgmQRuAfvFa1vijZRkf3Tuoag060ZqanFXsRScXFwehDY4ai4ZK3SpMq7OU1RUnKtQBnWJ7hWlc4qko4bLau0Ik6R7qy8iTJSZTz7xV0d5JuU/wKrkSSgGYkCNvqj8a3EqUMJCplXD3rCyAaR2huJ3FaIxBhOHBhIUTkyjTSanEQcstl4hRmo3uZ8ZgQBI9+ooyqE54SOc86MiQZglXcOVBCFwSCknv2NdSMbeIsjcCCdEjurrOg/qXgA2KNe/euSKREkap3E11nQcQ3eRtKIP2124Hv0TLgdXS0lLX0ZmFFFFAGLjPtaPhjzNFGM+1o+GPM0Uhmpa+yM/DT5VNUNr7Iz8NPlU1MQUUUUAJyrz3pPH6w3JJAAyx3nsivQq886TpB6RXMb9n59kV5u0e6XmVEo2tuu7cLSVASJUfwpH7dTFwWTClGNR491WMHgXioH1D+FXU2ufE1vqGiAMvvivlKldwqNPgkdkKOaCZRfw5bFvxFuokaAd9U8q+4TsTO9XsVeDz/AA8xyN93M1RzIUBKTA0GtdFFycbyM6iipWRbaw9bttxkrBSAVEd8VVmSST7z+ArYs4GEGO12FfjWLlEaaA7Ty8KijUlOUk/AqrFRUbFmzsl3WYpUkBOhBqwcIfGocQY751qXBhCXuWokVC7iL7V0tIUVJSsiCBWMp1nVcY+BcYU1BORTdYct3Al4QRsN5pngTpuY5nurYxZtLlslyBmSoR8+VYuUEac9vyrooVXUhdmVWGSVkXmcMcuGkuhaBm+6nrwm4SmUqQpQEEd9W7QlGFZkdkhCiPA61BYX77lwlDq8yVgwI++uXe1ryaeiOjd00knxZmltxslJGUg8+XhSDKAP4QftNX8YQlL6TkEKGsaa1QCEkgDYnQ12QnnhmOWccs8po+iHjMupk7nXSgYO4mfpEQdCPCrmIvLt7bO2rKc0TWZ6RuzCeLB59kRFcdOdeaunodM40ouzWpWgq0SQY27xU1paG6cUEqSFJExyqDRHaSmeUnnWjg5TxnYTlUEjb3111puFNtcTCnFSmkw9EPBMcVGu++tU7hhy2VDqQJG41Hyq3eXty1drCHDkBiIBirWIhLuG8RadQAdOVc0atWLjn4M3lCEk1HijEzbBRynke8V1vQYEN3gJB1REfOuSSkEAkTOwGldd0HMovdAIKNvnXt4Hv0cT4HVUtJS19GZhRRRQBi4z7Wj4Y8zRRjPtaPhjzNFIZqWvsjPw0+VTVDa+yM/DT5VNTEFFFFACV570mE9IboA9rsanl2RXoVee9J8v6wXJgEjLIPPsivN2j3S8yokOEkG8UdjkMitdclCskZo099Y+EJAvFd+Qz3DarguSjFVsn1VpEHxr4vExbqtrwR6dGWWnqYrhJcVm0jQ9/jSAydwO/wAKv4tbBD/GSnsuDtRyNZ+UayNtx+NelRmpwTRwzi4yaZt2mX0OY0GRX41jgEzBSQd62LQAYRB2yK2+dY0kdkISBGtc+G+Ofmb1vhjc1cFHZeGbNqNftrPulftjoJE5jqeWtaGCxld7OUyKhcwx9y6UspSEKUZJPKozxjWndlOLlSjlLeKCcPEfxJ51iyFyJCVc52rXxdxKLVDZIKiQQD4VkGBJygqH2CtcIv4yK77ZtW2mEnNrDapj51nYcqb9uI/IRWlaIU5heUjtKQoR9tV7DDXmbpLrkAJ8d654zjFTTZvJSbi1wGYwf2hvX6v2a1nJMHvST36++r+LLS5dpSnUoTqKopSJ/pB+ZrqoL+FHPVd6jOgvLhNuzmW2FiYg1lXV81cNcNDQb1kq0rTv2HLi3CGgCcwOtZhwu5ieGkHmM29cuHVNK8nqbVs/BLQqZhMzHIeArRwUhTjsEaJEDnvWcU5YA+R7/CtDBdHXdNIHyrrxPdMxod4rlh3Dkv3S3OPEntJAmocTumkt9VQTCYCvlypyHeHjDgg5VmCZ27qZi7QDqHMspUIUe41yU095FTfkbz+BuJnZhrKgCRy5Cus6DnMi8IOkogfbXJwBOxgfaK63oPAbvI2lEffXv4Hv0cEuB1VLSUtfRmYUUUUAYuM+1o+GPM0UYz7Wj4Y8zRSGalr7Iz8NPlU1Q2vsjPw0+VTUxBRRRQAleedKCkdIbnmRlgd3ZFeh1570nCD0iuQRCuzB/wAorzNo92vMqJnWt0u2czogkgjWh+6Lz/FJAIiI7xQwWg6OMmUTrHI0OBnM6UghJ0T/AEma+etHNexsm8trk72IruGi05wzPMDaqhTEHiCORFTKNupLBCDm+v3U7OyX1jKOGR2ARSjaOiQ5drWTFaxJbNtwEJSUAECd9aq5hrrP4mphwTbQlJDmbQ8h4U1nhByXUnLzHcapRUbtITu7Jsktr1y1Kw3kOaCSqp/S77gyo4YPiDVQFIbKcsOEyT4UNFKFpUUgpI5jU1DpQk8zjqUpzWl9AddLjhW65xF/cKjzjvnu9/fUo4fBVnT9IT2VAUjvDLaMoAMdvTZXfWkXbRIhpvW5Ozijtu2G0hBSnvBk05eLvrBTmQmfrJG1VgWwysKR9ISNe7xp8tEMnJKj6092lZOlTvfKWpztbMREfWU4DJmedNzgEEbJMgd5qYrSOJMKB0R2ec0mZpQb7ISn6/gZra9vAh68GWfTLw5I0HcdTS+mXyAIbmNdDUEscZ0lIjKcojeoxwiwEieIDJV/T3Vhuafymm8qcxghwZUqyjuNTWt2q1UpTZClKEEkaRSNqQ3JUiQR2U8z40Zm1MQofSZtFjStZWaytEJtap6jXbkuvKdO8yAOZqZ/EXLlrhuBMbkgEGmJDHFKlDsZYUCOcb/bTBkSwqYLhOhPNNTljdacB5pK+pHmAAH2Ecq63oMAG7yFTqj8a5NIOkgE8geQrreg5JReSZEoj769LA9+jF8DqqWkpa+jICiiigDFxn2tHwx5mijGfa0fDHmaKQzUtfZGfhp8qmqG19kZ+GnyqamIKKKKAENeb9Kr20b6R3TTlwlCpQVT/YmvSK8p6Y2rLvSu/JUEqHD3j+WmubEUN/HKXTlTi71L2+hVOI2RkG5QD3jnQcQsvrXSFabDnWcmybR21KSUjXRNOyMOpUBbhsqGiikVxrZenadmauvhfBNmh6StBvcN+In7qT0laDe5QCfHl3VVLLSFJCWELXl10ECoW0NItlrU0nNJEZRpVPZUVxkLf4ZrRP0ND0jZ5SrrDZndM0DELKZF2ge+st20bSlrIkBS9NdqmSwtsBHV2lD+KBULZl3Zsp1sLa6T/JeGIWWoFynxJNAxKzJ1uEDl7hVYMtFGTI2VxIISKrlAuF5UNJbUn1tBVT2XGP8A9akwr4aXg/yjRViFmf8AmEAbDwpBiNoT2rlHdmFVg02kCbZtKR9YxUb4tSlaVISlSdQANTVPZUVG7kJYjDt2UX+S916xT/zKVx40ekbKdblGu5HlWapbCnG8rCYB/hGtOQgKuHE8BCSoSMwGlZrZ0G7KRe9oWvla/BoHEbQmesI1032FJ6RswJFwiP4azuD+yqHBQSlWpgTSuMwppwNt66aJ0o6tVuIKrhuT/K9jR69Zb9aSI5b0ekbKCA+iPfqazeroF3lU2lQInQQBVgMW6Wz2EFI55auGys3F2JniMNHwfoWjiVoTrcIBO5nbwpDiNmoe0I7gJ2rPeSgo4QtQFHbQU+3tsqVIcYSBGhgVC2bFzyqQ3Ww6jez/ACi+MSspg3CQRzB3pDf2Kf8AmUq8J0qgphK7bhhpIcRuMok0ltb25RJSFL5pjan1XeWW4b/CqOaz9DQGJWZOtyjUakV2PQK5ZuEXxZcC4KJjl61cCpm3fUtrIlKknQhIrtP0bsqZTiKVAbtwQP7q2pYDc1FNO6JdWhKNopp/U7kUtJS13mIUUUUAYuM+1o+GPM0UYz7Wj4Y8zRSGalr7Iz8NPlU1Q2vsjPw0+VTUxBRRRQAleXdL0Mq6WXn0edfYnu9RNeo15b0yWtfSi9ZaEGESSf6E04tJ3ZnNNrQyFDM/wz6pRoKagvnMgBKgk5TPOoStb2VnLldSfWmntsqCVp4ikuz370945S7K/eRk4JR7T/eZ01zgCXEMKtVBor7LhKs0gSCQO+QdPyMZWPWDGE3LbSAotvolSSoKII0mec6H51Pd40hTw6s841LRbWFpAntKP/dUOO3bOItW3CStJYSEEqA+0VnKFV2lcuMqa0aLTdnh2H4XbOX6FXCrky2NZSN40I2ka+MVHi1ixbsJubQkNPghI1MEAHn7xS22LW4ZatMRtzcJR+6WNI8NCPt589qrYpfpxJzgasttfu0bbxr9w08PnTjeMvqEsrWvAmvLNj9VrC7Zay3K1AFYUdRK5/8AiKXGbG2tbptDFuW5SSSlRMnMRzPhTrDFG+qIscStC800QWyNhqT3jvP2mqeLYkbt7rARCc2Qe6SftmftohFxk5T8AnNOKjE1XcFTcYI0bRoIfgKUoqPb301Oh0FU+kNlasXds2G+BmZJUATqrNHOh3FQ/YWYsnXGn7YyVRA86MYxC3vFMLbaKShOUyBuVE6eGtLLOctfhDNGEdOJoYXaYbftBrqic1u0lS1qzdo84hXfWViDli86l21YU0EpAUNdVSdtT4VLhWKMYXdXKrkLhxoJQE1lJUsWoUlIMH5jWtFJKbsRJNxR1TOGWjK7a3ctFvvPyFOJSrKk7akGAJ02PfWHfW4tLxy2ACm0EHMdNCAR51efxZtzErR5lJFukgvJLaTnMz5aVnYs/wBbvH32VKQ1CYQoCdAB+FTB1U25IqSptJJ6mn0hsbe0urc2zYaCmjmEkg9oj8Kfb4S3c4QF27SQ+YWVkmDqsQdYGw12qjjuKtYg/bXCWlhttBSUqiZKiZ++nDGG/Q7CWlusvMuBQUmBsV//AN087cUlowy2bb1QvSGyRZNWC2GeE+tMOCSZOVJ2PiTU2BYWxd2qrh9tN09mgtqXlDcctwJO/wD6aixa/ZxJm1yNraW0ZJWAAokAGI91Ow67sbVC+Nbu8ZRkuIUoSOQ0UKzdKplzF7ynfKV8THCvnP2fqrbaR9HObWNwZOhqi8+pLKFgBOZQJjuqzi136WcK0tlstjKhJ3ImdftNUkMcS3glWdP1TpFaqVXLlXIzy073Y19PEfSpggqI1IO1dx+jfiAYkl0mQW/+6uMyBKkuso20WkV3H6Ph/wDkFjZRb/7qTpv43/ouE1dRR2YpaSlpGoUUUUAYuM+1o+GPM0UYz7Wj4Y8zRSGalr7Iz8NPlU1Q2vsjPw0+VTUxBRRRQAleYdMUz0nu1pVw1Jydo7HsJr0+vLOl7qT0xvErUAlAQRPfkTTUknqZ1E2tDKLaXCOJAXG6TQXAGi5lzAerPOoEXBW84G0ZirbWmsBS2VocWQlAqt8r2j9THdSt2iysuKKGwRmVJJjYUiVlTuQHsJGpUN6jQ2tVttK1HQ9wp62StCWpGRGp7zV3m9UK0VoTWjRxB4MNNpgmE5jEn8KtXOF3jNst9duCEcpkx31FgbClY7bcMFLYXtrqY7q6ZxlbSLpxSBahYP0wUFZx/FHL3eNYurUTtbU0VKD1OVt2XL7EEW7BSSEKVGaBoJ8qlewLEbZlbjjaFMoVmUnNqBP/AJqXoyEfrBlbQRkaWAQJjsmtHGMKdDbty3ZpayKUpbnEJ4kkAae/zqc85zs2VljGN0jGt8HXeIceZa0aGZYzgQIJ+egNDtg6ixXdu5BbrUAkhWs90fI1LgWKLavWrcdoXBCHUkd+k/efkan6R3HBaGGItS00lKVDQnWJ566SaqdRK6giYwbs5MysPw28xBXFabDqUb5jVq4w17DxndbKMwJgKkSPI1pYGUXvR9dhaulNyFlShqNDl+7T/wBmpMTQ9Z9HzZvLC31rBCSTon8hr9tRSeVZi6qzOxmM2F07ZqukBHDbPbM7bcvmKb1Z82abzI31dRyhRXqdTy+RrV6NuBro5dXKkF0ocV2STzyDyJ3puNttrwBlVnblLHEQUJ1jdczO2tX0io1dLQjc01fXUzLfCnsSaBt8q22lAKlXeDHkaq4hh11ZXSZYyiJSU6pMb/Oug6NNuv4TiCUNJQtwpSkDvyrGp+dQY1xrTCrex4me4BSVCJIAza/ekeMVFV53r/sqCyrQwEuKzB59BKY7JA50rd2Mq1rUc31U0rS0rt1Je2bInxqN9wuJSkM5BPZPfTzuMVJSuLKnLK1YscRSUgJPEcV4aCo3XnOKlkKgndVStB7KElCWxzIqMpbu0Zz2SDlBFdEnNx7L1MY5E7yWgq1hC0soWcyjqomYruP0fKB9IJBkJ4es/wB1cM42A0WmmSSdya7b9HLHAbvxMkluf91RN1OD4F01DijthS0lLUHSFFFFAGLjPtaPhjzNFGM+1o+GPM0Uhmpa+yM/DT5VNUNr7Iz8NPlU1MQUUUUAJyrybpw0sdKr10p7Bya/5E16ydq8v6YcRHSm8UYU2ckiNQMial01U0YnNw1MVCEl9txsAJKTMUqS2klCVDMozJG9OKFJQG0OBCe+oHS6sFkQ5H1xXRJ7tcDlX8j4j1uQFBxWVSNimYNIHW1ltzOErmFV0zuA2b9tbtt5Wcp+kAMlQBIk9xJSddvs1yelOGsWT7C7VlKEKb7WQkgwdDr4VzSrydna5uqUeFyqhYcCpJIzQkgxNV3nFDKG0OApMmdq6NkWmGYTa3DtsHnHxm7QGmk6SD391U8daS3b29/aoyt3EhTeXYwkz9/3ctq0qTUo6/kzpxcZf4Mi2FwkKcQpIzmZJqZ1byWgeIVrScxE7/Ktp+1tR0Xs30WqA4VCVFAk6r3+wVD0hZTbXqF26EI7BCkJSBmhagPIUU3aFgmryuZOdKUB9I7aoAAp72dSilLgzEbK/Ct5vC27vCLdaWWGbjLmCsolZ1kHn3a6+Mb1B0htrdDtu2hltBLZJDYA1mJkVUKil2fEUoOPaMNpTqHAwITlGqk91SONtuKU5KyqYOU6muhwVWH3iVMpsQhxhkFSylPbjTmmsHFL5l7KGrQWykgSlJEEyTOgFRGajdTQ3ByacWVlhRWlNuFpAOp1Aqdw3BBS2oAabnc11DVoy0m2t02SLhLpyuuqKewdtZ1j3RpXLYpZItMWVbWyjEJUPCQD+NRvIq+VcS8kna/gQ2yzul1Yc3jkancL6iooypETmVzra6S2jDFxaBlltqGySEpAHrKH4CntYa1iWCtoCmm1wFJcSBKjmWMvedB91aKShS1IazVNDmWWlBClOEJQsayalGVTGVbiez6qga2OkTIs2MPCGG9EQ5wwNTlTOo8SasYLb2VxZF4WyHX83aS6iSO7SDp4xUQnFQ7K/JcoyctTDRMJK3Coq0EiKrrUlpngbKJ35b71p4y2U3roeYTbpASUcMyCI3GgqmtMAgILilDc10O84XiY6RnZiOu8N9CSZChB8PGu0/R41wvSOpIUWyJ/zVwotUNtkvL7XKDXc/o4U6Wr/iCILcd/1qzcpNdteRpBRT7J2wpaaKdUm4UUUUAYuM+1o+GPM0UYz7Wj4Y8zRSGalr7Iz8NPlU1Q2vsjPw0+VTUxBRRRQAleXdLmnP1rvHEOROTsnb1E16ia8m6ZJe/W+9V1Z1xHYgpGhORNRKcYWbGqMqt4xKBSOIVuAaI0nl31XCXWUDK4kB07d1PS66lBAsLjKdNRNNC3s4JsX1JCcuqaqpWovVSCGDxK4x9V7mpeYsp58BpTqJbKFIQuQoFRVrt307EsR9ILYQGggNt5CCqSfHasZtT7aBksng4Z7WWkbXcoQubN8qXsrLURxFFWu0U8BiHey9V7myxjQs7AMrYFy0hUJzEdkd2oPyqtieJKxO5bcK1NNNp7CY0HjWcjrCkBpVo8UDWAnWalS7co7PVHykcijWoVai3e6SLeDxCja1/ujYssYct7PhOpF2hPaQDGkHxB7z9tUL+967iDd0tycxgJ5JH/ANk1WU9cl1ChZPCAQRl5VGtLjiyrqT4kdmE86qdektYtEwwdfhJeqNm5xBL1k0yWy2q0OZDgWZmN/Cob/Fk36kuPMlhaEFIGac0mSdu+s1t66Sgocs3lJOk5daeVvOELXYPqhMRko31F2lGSTF0PEfDJXXmvc1cKxb0enMpriF9GWc0RVHghKisAuL71EaVTHXeyTavwg6Ao0qRLt1xis2b0KGwFUsVRb7QpbPxK4f2joHcfuDdW7rSHEBqJaS8cqu1Ov21QxC467ifWsgaEAEZp2AET8qz0vXHaSqzuCknTQz9tNQ5cdpC7N5wE6SnWqVfD6WYuhYq2q9V7mxjWJjEloWq2KENpKdFzIkmfvqo/iTT2HW9i22pHDWFcTNEQVHu/qNZ4N+iUi1eCTyyTUjTj7SOGbF5Q/trF16M7K9kaLBYiGttfNGxiGILv0MJgI4Q7Ss0lZgCfnFNt8RYZsyF2Tby21KOdWWfvSayg68lAS1YPJJM+rvTHA445nNk+B9bTetJV6Chli1+TOOCxDnmkv69y3iGKXOKgrW1CNgAZCRPmTqaArKpCAZGXXwqs2u5bkNWb+XuKJinKef4aosHkkjfJFOjXpQXx6hUwVeT+HTzXuTJDakB1ttJURpJrtP0eFxSMQLiAnVuBP91cIHLhIaCbJ+E/0712/wCjlSiMRzMut6t+v/m2qnXpz0jLUlYSrS7UlodxS0gpaBhRRRQBi4z7Wj4Y8zRRjPtaPhjzNFIZqWvsjPw0+VTVDa+yM/DT5VNTEFFFFACV570nBHSG6UTAGXl/QK9Crz3pOB+sNyo6DsfPsivN2j3S8yomUkFKs2YpHnQo5z2VT3A1as1g8YLaQuEFUqE/Kpwyyq1C1JSF8FRgJ8d6+blWy8UdMaeZaMzdST2tSKSCIOcxtPdWhiKISEttJA0JIRB27+dSBtPASCwmOGlRVG5mDrQ61knYFSd2rmYBMJBM93dTgQE5S6Z91aibdsOwW0gKeVoU7iNPlTGW0l9wFhMgABXCOWJ7qW/XINy14mYUkaZtDzog8lHaBV6Ut29wlTLUoWE6JmAaWyaCm0lTKXM7oSokTCY38Kre6XaJ3WtrlAAAg5lAeVOCSkgkkE6wN6u3HDZtUAIRnWDpk1Op1mnWbYWwJQledwhao1SI76N72c1h7uzsmUDCzoTPcabEncidK1HWmOpEJSnOGgoQNd95qtZJSq5CXUiQk5gob6aGiNW8W7cAlT7SV+JUCdjJA232NAQfVnY691arbDNwHFIbBzJyA5YExvH2VGGkBgHhgp4I7Ubqmp6QuQ9y+ZQzJAy5lz3im5Afr6HY/nVm9aLdw4chSid4gR3CpbnhhLTLbaBxEpzAJ1HjNW6qsrE5G73KJEa5iI0PhRlygEkyNwPwrWctmkXjZDYycNQMiQSBvSKZtJcLjaQgpRCgNp5is+kLkXuHzMvLBClE+4b0qgHDIJk7A1q5GpcKGh+6SRKM25PL5UxpLa7ccVlCVqznLl1Ed3dR0j6BufqZnMElQ5HwrrOg6crd6NZlH41ysqMEjVQ1BEZh311fQcKDd4DyKI++vVwDvXRhPgdUKWkpa+jMgooooAxcZ9rR8MeZooxn2tHwx5mikM1LX2Rn4afKpqhtfZGfhp8qmpiCiiigBK896TpzdIbogzGXSf6RXoVefdJx/wAQ3JHrdmI/tFebtHul5lRRkCUkwogEawdxTgVxl4ioAgAHcUhk6o5HbmKQg8xlTvv5V4NkWSEuPIPbcUhOpkk083C3LfgAqKAJ9XarOHraQ2viuJSF9gA90f8AmobBwMvOEkSGyEgnfaudyWqtwNUuGvEgKn8yJU4SPVgnUeFKC/JUFu5hoSFGtAPsrWy7KW0tBZSO7kKe2tlC3gVJLbjiSIO0iZ+2odR/KWqav8RlJzdpvtlSuXf76ckONAqTxAFD6sxFTcQNYmp0EEFZkg6QTrVq4uGk2yktkZkjhIg7jTX7quVRqyy8SYwWrbM4oWdYWcumUzIo+laSUErTOpTJEj3VqF+34ogpH0qSTmnN2d6p3pzJZSXErWhJmFTrPfRGbk7WCUEldMgyOwr1wAInXbuNKEOypyHBl0J1JrTafYUy2HSkFwfSSdimIqNm4StHEU4lOqypJVEyNNOdRvZeMSt3HmZ44kCOKkIMg66eNAD37qVqEzlBOtX+K2GworQUlKEgA6yDrNNR9HfKc4zWRZVlUlexqt5e7aFk+pScU6sZHFqPMBRNGV3Mk5FlRHZmdKnulZnWpKXISM6wedWC6RdhRuUKbUswM3qiPup52ktBZE29Si3xEjTiL39UGNaUJcUOyHFAaFOulXkvtMJAzJUUtAQlW/a76ct1Kg+GnUBSnJSeJl5ffUb134FuEeZlcV1JlK1iYjtHbupxWRrxFDUwcx0NIdZAgg8joQaaEn6xjv8AGurKuRz3HLUXcpUNgEgDnXV9B4CL0REFHOe+uU1BmIJ0SO4V1nQeMl5GwKNe/eu3Aq1dWJlwOqpaSlr6QzCiiigDFxn2tHwx5mijGfa0fDHmaKQzUtfZGfhp8qmqG19kZ+GnyqamIKKKKAE5V550nyjpDcqMmMsj/KK9Drz3pPl/WC4KuWWANz2RXmbR7peZUTiMXxbhh48dbTLa+EEsn6R1Y3g/VSJ3qnZ4jcOPBxgXjHGV9ALlziNOQNU5iAQTrB8aeq0cavncyXblTK3MzOeSlteudod4OpqqysuhxC7VVrboKV3Fy+oh5wp2yiQAr3SdTrXTSo0t0kloF9TrbK5Re2iLhMpCxqD9UjQj7ZFWAkbmRyPhWfgdsq0wllpwKSVZlALMmFGQD41o5VgbD3zuK+eqxSm1HgUhpHI6RuZpYA7ORRnxoEJHeB/uNBI1JV/cR5VmPgOYt+sLyNqEn+IxFSdScKgnQ9oIMHmaYw4GbhtwkkAgkAbCrVveJbJymczoVtrl1/OsZuafZNIKD4ldVopDQcWWxvoVQTSNWynBKUhRzBMA7TVh19ldqltSlBSSSEhIMmdNajs7pNspzOJlO417XKpUqmVu2pVoKVgNk4teVSMpKikGe7c+6kGHuFZByAACTm0g7GrC75tbzZIISlshZHIka0ib9tAKUTIQlKVLHrAVOaryKcad+JUXaqaSVuJ0SopUPHvpyrJaGQ6cuSAqQdQDtpVlbrDiVBbi0jiFaSADvyppumOrwkqUvhhuCIHvqlKemhOSBUJAGXhmD4603Kncert7qcTJIkSdVHu8KTY5hG2onlXQYiZB3ajl3imkDlz2/KnwVgBKpjadxSaA5pBPcKBWFCQDESruHKkOVZ2KZ8acSIyzPNR76SZkmNdz3DuoGBSDrl1TuO+us6DiEXsaiUa/bXJBWnaMHkfzrregwhu81B1Rt867MD36JfA6ulpBS19GQFFFFAGLjPtaPhjzNFGM+1o+GPM0Uhmpa+yM/DT5VNUNr7Iz8NPlU1MQUUUUANNecdKrq2b6RXedwJKMmaf7E16RXjnTe5U30uxBASgiUTI37Ca4sbTz00j0NnYaOJquEuQy5Rh97+9IzoEpUmQpIPiNRVdiywpp0OFxbyycyFOrKtZnbv1OtZnXHQZyJkj+HcUdac7JCEDLt2dq86NKollTdj3FsajzOiF7aKMlwATAHeaU39pEKUAE6b7VznW3IHYRvI7NJ1pZmUI13lO9Z9FY+pqXM6M3VtMcQHntR1q1JA4iddRXOm7cJJyJkiJy8qBdL7MNo7O3Z2pdFYupqT1udF1u2iQtInQzyNON3atycwJG5Nc0LleWOGiJmMvOjrSzmJQg5t9N6fRGC2PS8GdIbu1n1wDE84IpOuWugzjtaprnOtrnNkRtG3Kl62sR9GgZNB2dqXRGD2NSfidF1y0jNxEwTHuNCb207RU6mU6EDSK53rS4gtt7zBTQbxwgyhEK37O9HRWPqalzOk69bE5c6DAmBNJ1u10h0Qr1T41znW3JnIkGInLypBdLAEIRCdtNqOiMT2NS5nRm+tFCQ6mJg+Bo67bHTiJlPracu+ud605lPYTEz6lBvHMx7CJI17O9PorH1PS5nSC+tUkBC0nTQnnSG8tMo+kSCdiNjXOC8WIIQjQQOzQLtxIACEwNR2aFhWHU1LmdF1y1CZLiQCe7Y0vXLUSS4BG4jbxrmzcrIILSImfV50pvFmSUI10JjejojDqalzOiF7amBxBJ2AG4767DoG+h5F6WykgFG3+avLutuoIBbQCkaAp2r0D9FjqnG8SzACC3ECP4q6MLQcKqZx47ZsKFB1IvkegClpBvS17R88FFFFAGLjPtaPhjzNFGM+1o+GPM0Uhmpa+yM/DT5VNUNr7Iz8NPlU1MQUUUUAJXi3Tv/wDcr/3o/wDgmvaa8Z6dNOK6Y36koURKNQP6E1hXdont7D/9L8vYzbHGXrMiW0vREBzUAAER99SDHX0NIQ22kQhCFE65gkkx4b1ncB3+Uv7KU2738pX2VxZ1zPqHQot3aNhGOXbrjKm7FKygBCRBIOkAfbUV+3fXzSXTYuoCVEpIVI7ShAjlzrNbbum1hTYcQpJkESINTG4xIwC6/vMZjvMz9tPeIxlh1GSdO3qawu8SLgHo0qlJRqdVa5d/eYqJi7xLrCkizUt5rhJIUr1YiJnvj7zWd1rEpnjP6+J9/nTUu3zaytKngpUSRzjQU95HmR0bnb1NpeI4ipDS/RoPb4iTM5sy8wj3kVWvhe3qC0vDyhWYLAQrRMyBpty+4Vni4xAIKA4+EkARJ5bUousRzE8V+SACZOoGoo3i5hHDuLurepctsSdcb4KbFDy0NBqSrUapiP8AMB9/fUzl9iBuVpcw9JdukLASRJ2AJA8MnnWQOtJXnSlYVpqB3EEeQqTj4gXw/ne4qZhcmRS3keY5YZN309TRW5em+fvV4bMMELQVSEpIiZ5abU+4vb7ELItIw8JQ6lCQpPPtGNOck/dWWpeIFK0lbxS4AlYk9oDaaRty+aTDankgQNJ5f/Zo3kQ3D0el15mk3fXtpcNtLtIcKUpCFr0hE8uQ/EVIu8xVxoldkOC5mzkBKQexG/KADWOo3jy0qWXVKSIBO4FPz38KGZ2CCCJOtPOuYPDeOnqXkvYlnNuyw8lbLCUKbC9kyD9+3zp1xcXxuOvKtFhSFLVmUsKHcR8jEfKqCXMQQ4paVuhaozEEyY2oUvEHEcNTjqkGeyVaGTPnRvI8w6PrwRoYW7fWDDSm8P4mZfFS4TBVmSUiPvPypyLnEFpSluxKjwy2AlWhB12HLUH3wazeJiCUp+kehMBIzbRt5mkbdxFspLa3QUCEwdhp+Qo3keYpYdtt6Gjc9JHnQ80u0aSVuFSo5HLl/Cq19jPXm3ELtkoCyDDaoEjw/wDdzVHqz/8ALVR1Z7+Wr7KWdczeOHoqztqNccW6srcWVqPMmvQv0Uepifva/wC6vP8Aq738tVeh/orbW2jE8ySJLW/+atKLWdHJtdrockvp/Z6CN6WkG9LXefEhRRRQBi4z7Wj4Y8zRRjPtaPhjzNFIZbt8RtEWzSFOwpKACMp3j3VJ6Ts/53+0/lRRRcA9J2f87/afyo9J2f8AO/2n8qKKLgJ6Ss/53+0/lXnvSXBrvEcevLm2ZLjLxTCs4EwkDYnwoorKrSVWNmdGHxE8PPPDiZn6uYmFFXVVdoQfpU/nSDo1iQyRbK7G30qfzoorn6FT5v8Afsd/W9fkvX3D9WcSAA6qdFZv3qfzoV0axNQUDbK7Rk/Sp/OiijoVPm/37B1viOS9fcU9HMUKyrq6pIj94mPOkHRvFOx+zqOTvdTr79aKKOhU+b/fsHW+I5L19w/VrFMmXq6vWmeKmfOg9GsUOebdXb/6qdPdrRRR0KnzYdb4jkvX3F/VvFMwPV1erl/ep/OkHRrExkm3Ucm30qdffrRRR0KHN/v2DrfEcl6+4h6MYkUx1ZXrZv3qfzpVdGsTIX+yqle/0qfzoopdCp83+/YOt6/JevuA6NYmFZhbqnLl/ep/OgdGsThANsrsGR9Kn86KKfQqfNh1xiOS9fcP1ZxLKU9VVBM/vU7/AG0v6t4nmWeqmViD9Kn86KKXQqfN/v2DrevyXr7iDo1iYKT1ZRKUwJdT+dA6NYmAkG2UcpkS6n86KKOhU+b/AH7C63r8l6+4h6M4oUlJYVBVm/ep/OnK6N4moqPVldoQfpU/nRRR0Knzf79h9b4jkvX3EHRrEwUnqypSIH0qfzrrOg9svBm7xN8C1xSgok5piZ2nvoorSnhoU5Zk2YV9o1a9Nwklb9+p1YxOz/nf7T+VHpOz/nf7T+VFFdVzzg9J2f8AO/2n8qPSdn/O/wBp/Kiii4zMxN9q4uUraVmSEATBGsmiiig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ecx.images-amazon.com/images/I/51dlw89g0xL.jpg"/>
          <p:cNvPicPr>
            <a:picLocks noChangeAspect="1" noChangeArrowheads="1"/>
          </p:cNvPicPr>
          <p:nvPr/>
        </p:nvPicPr>
        <p:blipFill rotWithShape="1">
          <a:blip r:embed="rId3">
            <a:extLst>
              <a:ext uri="{28A0092B-C50C-407E-A947-70E740481C1C}">
                <a14:useLocalDpi xmlns:a14="http://schemas.microsoft.com/office/drawing/2010/main" val="0"/>
              </a:ext>
            </a:extLst>
          </a:blip>
          <a:srcRect l="16000" r="16222"/>
          <a:stretch/>
        </p:blipFill>
        <p:spPr bwMode="auto">
          <a:xfrm>
            <a:off x="426508" y="2694173"/>
            <a:ext cx="2359025" cy="37415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ecx.images-amazon.com/images/I/51ROfPaglp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71369"/>
            <a:ext cx="2514600" cy="376437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ecx.images-amazon.com/images/I/41%2BybNBiZc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635526"/>
            <a:ext cx="2524125" cy="383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291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in Health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Founded by Paul Farmer</a:t>
            </a:r>
          </a:p>
          <a:p>
            <a:r>
              <a:rPr lang="en-US" dirty="0" smtClean="0"/>
              <a:t>Initial project,  </a:t>
            </a:r>
            <a:r>
              <a:rPr lang="en-US" dirty="0" err="1" smtClean="0"/>
              <a:t>Zanmi</a:t>
            </a:r>
            <a:r>
              <a:rPr lang="en-US" dirty="0" smtClean="0"/>
              <a:t> </a:t>
            </a:r>
            <a:r>
              <a:rPr lang="en-US" dirty="0" err="1" smtClean="0"/>
              <a:t>Lasante</a:t>
            </a:r>
            <a:r>
              <a:rPr lang="en-US" dirty="0" smtClean="0"/>
              <a:t> (1987) in Haiti</a:t>
            </a:r>
          </a:p>
          <a:p>
            <a:pPr lvl="1"/>
            <a:r>
              <a:rPr lang="en-US" dirty="0" smtClean="0"/>
              <a:t>Expanded to serve central plateau of Haiti, catchment population 1.2 million, employs 4,000 people</a:t>
            </a:r>
          </a:p>
          <a:p>
            <a:r>
              <a:rPr lang="en-US" dirty="0" err="1" smtClean="0"/>
              <a:t>Socios</a:t>
            </a:r>
            <a:r>
              <a:rPr lang="en-US" dirty="0" smtClean="0"/>
              <a:t> </a:t>
            </a:r>
            <a:r>
              <a:rPr lang="en-US" dirty="0" err="1" smtClean="0"/>
              <a:t>En</a:t>
            </a:r>
            <a:r>
              <a:rPr lang="en-US" dirty="0" smtClean="0"/>
              <a:t> </a:t>
            </a:r>
            <a:r>
              <a:rPr lang="en-US" dirty="0" err="1" smtClean="0"/>
              <a:t>Salud</a:t>
            </a:r>
            <a:r>
              <a:rPr lang="en-US" dirty="0" smtClean="0"/>
              <a:t>,  Lima, Peru (1997)</a:t>
            </a:r>
          </a:p>
          <a:p>
            <a:pPr lvl="1"/>
            <a:r>
              <a:rPr lang="en-US" dirty="0" smtClean="0"/>
              <a:t>Community health programs</a:t>
            </a:r>
          </a:p>
          <a:p>
            <a:pPr lvl="1"/>
            <a:r>
              <a:rPr lang="en-US" dirty="0" smtClean="0"/>
              <a:t>Large scale TB study</a:t>
            </a:r>
          </a:p>
          <a:p>
            <a:r>
              <a:rPr lang="en-US" dirty="0" smtClean="0"/>
              <a:t>Other countries</a:t>
            </a:r>
          </a:p>
          <a:p>
            <a:pPr lvl="1"/>
            <a:r>
              <a:rPr lang="en-US" dirty="0" smtClean="0"/>
              <a:t>Burundi, Malawi, Russia, Rwanda</a:t>
            </a:r>
          </a:p>
          <a:p>
            <a:pPr lvl="1"/>
            <a:r>
              <a:rPr lang="en-US" dirty="0" smtClean="0"/>
              <a:t>Often a focus on HIV or TB</a:t>
            </a:r>
          </a:p>
          <a:p>
            <a:pPr lvl="1"/>
            <a:r>
              <a:rPr lang="en-US" dirty="0" smtClean="0"/>
              <a:t>Multiple health facilities,  large scale training, ties with MOH</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
        <p:nvSpPr>
          <p:cNvPr id="7" name="AutoShape 2" descr="data:image/jpeg;base64,/9j/4AAQSkZJRgABAQAAAQABAAD/2wCEAAkGBxQHEhUUExQWFhIXGBgZGBgXGB4ZHxsbHR8cGxwcHRwgHSoiHB8mGxwYIzEhJSkrLi4uICMzODMsNygtLisBCgoKDg0OGxAQGi8lICYsNDcvMCw0NC0sLCwsLCwsLDQtLCwsLCwsLCwsLCwsLCwsLCwsLCwsLCwsLCwsLDQsLP/AABEIAI4BYgMBIgACEQEDEQH/xAAcAAEAAwEBAQEBAAAAAAAAAAAABQYHBAgCAwH/xABKEAABAwIDBAMJCg4CAwEAAAABAAIDBBEFBhIHITFBE1FhFCIyNXFzgZGyFRcjNFRyg6GxsxYzNkJEUmJ0gpLBwtHSQ5MkU8Pw/8QAGQEBAQEBAQEAAAAAAAAAAAAAAAECAwQF/8QALhEAAgIBAwIFAgUFAAAAAAAAAAECEQMSITEycQQTM0FRQmEUgcHw8SKRobHR/9oADAMBAAIRAxEAPwDcUREAREQBERAEREAREQBERAEREAREQBERAEREAREQBERAEREAREQBERAEREAREQBERAEREAREQBERAEREAREQBERAERVTP+cfwSjjIj6SSQkNBOkADiSbHrG5VKzUYuTpFrRYx78tR8mh/nd/hPflqPk0P87v8LXlyOv4bJ8GzoqNs7ztNm2SVr4GsZG1p1NJPfE7mm/YCfQrystUcpxcXTCL4m1aTptqsbX4X5XtyWS4ntVrMKlfDLSRNkYbEa3egjdvBG8FFFvgsMcp9JrqLGPflqPk0P8AO7/Ce/LUfJof53f4WvLkdPw2T4NnRYx78tR8mh/nd/hPflqPk0P87v8ACeXIfhsnwbOip2z7PH4W9I10Yjlj0kgO1AtdcXG4Ebxw8iuKy1RylFxdMIiz7NO05uXqqSnNMXmPT3wkDb6mtfw0n9ayJN8CMJSdI0FFlQ2zs+Ru/wC0f6KdwDajR4s4MfrgeTYdLbST88EgfxWV0s28GRb0XhERZOQREQBERAEX8e4MBJNgN5J5BRFHmijrpWwxVEckrr2ax2rgLneN3AIVJvgmEREIEREAREQBERAEREAREQBERAEREAREQBERAFk23j9E+l/sWsrJtvH6J9L/AGLUOo7eH9RGSoiL0H1Dd9jFKIcODwO+klkJPzToH1NV8VC2RT6MKB/UfN9pd/Vd+z7O7M3McC0RzssXMBuC08HNPVfcRy9IXnknbZ8vLFuUn8MtyoW07Jn4Rs6aADuqIWIv+Mbx0HqcL3bfrtzuL1M/o2kgFxAJ0jiewdpVFzLUvfDHiuHuu5rfhoyN0sQPfNe3k+M6u0d95EjyZxWpWjC3sMZIIIIJBB3EEbiCORuvlXraFVUWPRRVtO9rKl5DZoLjVwPfkdlgNXBwI5iyoq7p2fUjLUrCIipo0zYT8ZqfNM9orZ1jGwn4zU+aZ7RWzrhk6j5nifUYXnjar41qfovuo16HXnjar41qfovuo1cfJvwnW+xoeVMgUGJ0NNJJBeR8LHOcJJG3cW7zueB6OCz7aTlNmVp2CMkwytcWh28tLSA5pPMb2kHtWg5Vz9QYXQ00ck9pI4WNc0MeSCAARuas82j5tbmqdjo2lsMTS1mridVi5xHLgAB2dthqOqzri8zzHd0arsmxR+KYezWdTonOiud5IbYtv/CQPQrPW4nDQfjZY4/nvDftKqWQ8AkocIdEdTJp2Sv3Xa5hkbZvaHBoaewqlYdsgq6wa55o4nHedxld6TcC/pKxSbe5wcISlJt1ua5R49S1x0xVEL3dTZGk+oFSK8853yDJlRjJHSNljc7TqDSwtda4uCTxAO+/JaXsfxuTF6NzZXF74ZNAcTclhAc255kXIv1AI47WhkwpR1xdouYroi7T0jNd7adQvfqte90ra6OgGqWRkbet7g37V51xes9zMXmmAuY6yR9uF9MhNr9q6DhmIbQpXzBheCSA5x0xsH6jCerqFz18VdH3N/hly3sb1jdUyGGQOe1pMb7XcBfvTwvx5LB9k0rYMRgLiGgNkuSbDwHcytF2hZOmzJDTP1xsfTxPMgNzdxDCdJA62FZFlnBHZknZAxzWueHEF1yO9Bdy8isEqZvBGPly37/bk9NwVDKkXY5rgOOkg/Yvh1dE12kyM1Xtp1C9+q173VU2b5Rlyk2Zkkkb2yOa4aARYgEG9/QsjzzL3Li1RILamTtcL9bQ0j6wsqNujhDCpyaTPQ9bXR0DdUsjI29b3Bo+tfFBicOJAmGWOQDjocHW9RWNxZGxLOf/AJVTI1hcLsEt725BrAPg2/XzIVRo6mbKVZq8GWCQteAdxAPfN7WuH9CqoL5Nrw8WqUtz06vxqqplG3VI9rG9biGj1lc+N4m3BoJZ3+DG0uI6+oDtJsPSsIw6lqdpdaekktYF5JBc2JlwA1jb8SSByvYk8FmMbOePFqTbdJG60OOU2IHTFURSO6mPa4+oFSCw7PGzX8G4O6YZXSNYW6w4AObcgB7S23Akct3G6umyXND8dgfFM7VNDbvjxcx19JPaCCCee4quO1os8S064u0XWWuihOl0jGu6i4A+olfdRUMpWlz3NY0cXOIA9ZWB7YW6sTl6+ji3/wAK+MSqq7aNP8HG5zGABrAe8j3cXONm6jvPXyG4K6Pc2vDWlK9j0BTztqWtexwcxwBa5puCDwIPMLkrMbpqI6ZJ4mO6nPaD6iVnmZ62pyjgtPASGTuPQlzHX0tGo967kS0AX5XNlVMj7PTmyF8xqGxgPLNIZ0jiQASXd+Lce2/FRRXLMxwxpyk9jdKPEIq4XikY8fsODvsK6VjlNspqcJqoJI5WSRtlYXubeN4aHC5tc3Fr375bGstJcHPJGMel2ERFDmEREAREQBZNt4/RPpf7FrKybbx+ifS/2LUOo7eH9RGSov6BdX+lyLFg9G+qxN7oyW2ihYbO1Ed7frd+yNwG8nq7t0fRlNR5JDAc0wYDgZY2RpqpOmaIxvc1znOAc4cgG2Nzx3DmqdkDE/cavp33s0vEb/mv73f2AlrvQujKORarM1nNAjg5yv4Hr0Di/wCodqg8Xoxhs8kTZBII3FokZwNuY9P1hRJboxGMLlFPd8m8Y3iHuFilM9xtDVxmB55CRh1Rk+XW5vp7FFYhif4EYlZ+6gre/PVHN4L3dgPel3lvyUbneo/CfA4KoHv43Mc+362+KQdnfG/oC/lZiEed8Ee+V7RVUo1OJIB1sHHySN3eU9i5pHmjDZX2f6FP2kZbGXar4P8AETAyRW5cNTfICRbsI6lZsp1WCYjTxR1MUUVQxga8vuzWRuLukBsbnfYm+9Zuwy4m5rB0kzwNLG3c8hvU0b7N7BuVpwjZlX4iRqjbAzmZXb7djW3N+w2W3xuz0TSUUpSo0vC8p4NXk9DHBKRvIbKX2HaNZsF1VmzfDqptu5ww/rRuc0j67esFdWTMoQ5TjLWEvlfbpJHCxdbgAPzWjfu+1WJcm37M8MsjT/pkyn5KyI3KU00jJnSNka1oDmgEAG+8jcT6ArgiKN2YlJydsLzxtV8a1P0X3Ua9DrzxtV8a1P0X3Ua3j5PR4TrfYseXtlTMXpoZzUvb0sbXloYDbUL2BurhlzZpR4I8SHXNK03BlIs09YaAB67qWyF4to/MR+yFPKOTMZM07as4ccxaPA4HzymzGC5txJ4Bo6yTYDyrJH58xPNcpioWdGONmBrnBvW+R/ej0Adl1cdsdM+ow1xaLhkjHut+qLgn0Eg+hZ5s0znDlTphNG9wk0kOjAJGm+4gkbt/IqxW1nTDBaHJK2f3PGXsQw6nZNW1XSgyBoj1udZxDjfeA3gCN3WrTsH/ABNV51nsqt5+zq7N8WmGB7aaFzXPe+19Ru1oNiQ3id1yT2WVk2D/AImq86z2Vp3p3OmTV5L1GdZjjE2J1DTwdVvafIZSD9RXpCkpmUbGxxtDWNADWtFgAOQXnLHfGs376771ek1mfCOfieInLiv4iXzb/ZKwTZB4zg+ZJ925b/Ww90RvYOLmub6wQvNOXMTkypVslLLyQuc18ZNuRa5t+R470hwx4dXCSX75PTi81bRvGNZ5w+y1bdkjOLM3NlLY3RmMtBDnA31A793kWI7RvGNZ5w+y1XGqZfCxcZtP4PSjeAXmraJ4wrPOO9kL0qzgF5q2ieMKzzjvZCmPknhOt9jYNsTi3DJLcDJED5NYP2gLKcjwYjK6X3ONnAN6SxjG7fp8Pt1cFu2asHGP0k1OTYvb3p6nAhzT6HALB8tY1NkSsdrjOoDo5oibXFwQQescQeBB7VYdNGsDvG4rktFdg+YcQjdFKS+N4s5pfT7x1bt6lNleUqzL9XI+oi0ROhc2+tjru1sLdzXE8Na6n7Y6QNuIKgu6iIwPX0h+xdGzzO82a6mdr4wyFrAWBoJ0nVYhz7b3EEbt3A7lHqrgknk0O4pIz/bBuxOXzcXsrZ8n0MeH0VO2Noa0xscbc3OaC4nrJJWMbYfGcvm4/ZW4Ze+K0/mYvZCS6UZzenE4c65abmmmMJdoeCHRutezhcbxzBBIKxioytimVXl8bJhb/kp3FwI7Q3fb5zVqe0rNkmVI4HxBri+QhzXcC0NJIvyN9O9Q9Ftjpnj4WCdjuenQ8eg6mn6kjqSGJ5FHZWis5d2rVWHvDasCaIGzjpDZG9u6wNuogHtW2wyidoc03a4Ag9YO8FedM64y3N1YH08LmlwbG1thrkdc2JDSRfeBxO4cer0DglGcPp4YnG7o42MJ7WtAKTSHiIxSTqmdqIi5nlCIiAIiIAsu200MmJPooomOfI4y2a0XP5nqA5k7gtRXzoBN7C9rX52PEX9AVTp2bxz0S1FAyFs3ZgRbPUlslQLFrQO9jPWP1nftbrcutdOJ5fiqJTXYq9uhm6KC944xfcD/AOx7jbdaxNhY2CvC+XsD+IB3339fWrqZXlk3bKBilPiGcm9HCO4aHhd4Ilkbw/FixYy35pIJ59SjZqTCMgNLZAKmqt4Lg2R28cNPgxjy77datOLYRiGMlzTVMpYLkAU7S6RzeWqR1tJtyaPSVVavKeC5Z31czpZOJa+QlxPzIgD6/SVpP2/0doSXF/kv+mXvxiXo5IWPcymkeXmEHvRc3A8g3eoL5wR0EdRE6pYXwB3ftbxI+rna4vwXZmdsU0rpqWCSKjeQ2MvaQ0kCzrE3G8gm1+vhwHzFlyeWjdWhoNO12kkHvuIaTp6gTbj9W9dT22q+L/f9zRYNpVNQWhw6gc4nc1rQGav4WBznFWjDG4ri1nzvho4+OiNvSSEdRc4ljfUVU6fOWF5RhAoIjNM5ou4gtN/23uF+P5rQR5FJ0FFW5jYajFZu56K2rudh6LU3j8K6+oNt+aXXPZz5NHjlFLeq78v8i/0NfFiAcYpGyBrixxabgOFri43XFwulZ/h+ZDmCUUmFs6KljsJKnQAGt/VhaRbUeRcOs25qPz7tL9zi6moiHSt718x74MPAhvJzhzJ3Dt32zpdnLyZOVL99zSG1sbpTEHgyhoeWA7w0mwJ6rnh1710LHNiM7qmrq3vcXPdGwuc43JOo7yVsaklTozlholpChMRyjRYpI6WanjfI62pxBubANHPqACm1zuromyCMyMEp4M1DUefg3vwBUMJtcH1R0rKJjY42hsbAGtaOAA4AL9kRCH8e0PBBAIO4g8wqrNs5w6Z+vuZoPGzXOa3+UOsrWiqbRpSceGRjsv0xp+5ugj7n3fBgWbcEG5txNwDdfeD4JT4IHNp4mxhxu4N5kbrqQX41VUyjGqR7WNva73Bov1XKWTU3sQ82TaGaQyupozKXay6xuXE3vx433qeXzHIJQHNILSAQQbgg8CDzC+lLDbfIUJjOUqPG3a54GOfw172uPlLSCfSpapqmUjdUj2sbwu5waL+Ur7ikEwDmkOaQCCDcEHgQeYQJtboisBy1TZf1dzxaNdtW9xva9uJPWV+Fdk2hxB7pJaaN8jzdziDcn1qeRW2XXK7scFA12TKGve6SSmjfI83c4g3J9ankUsibXAUZjOXqbHAO6IWSEcCR3w8jhvHrUmiBNrgqUOzbDYjfue/Y573D1F1lZqOjjoWBkTGsYODWANA9AXJj2PQZejElRJoYTpB0udc2JtZoJ4AqQikEoDhwIBHkKrbNSlJq2Q+J5To8WkMk1OySQgAucDew3DmpeCIU7WtaLNaAAOoDcB6l9opZlts/Kpp2VbSyRrXsPFrgHA+UHcq1UbO8OqDfuZrfmOcweoEBStRmGnp6llI6T/yZBdrNLjusTcutpG5p4lSqu6KnKPGxD4NlakwM6oIGMfa2u13W6tRubKYRFCNt8hERCBERAEREARFSNpOcJsqdz9CyNwkL9QeHcG6dwIcLceJBVSs1GLk6Rd1Vs/5xblCFrtOuWQkRtJsN3Fzj1DduHE28ogsP2v0kzfhYpY3cwAHj0EEH1gL95NrlC3g2d38AH2uVUX8HSOKae8bMpxjOtbjZOuoeG/qROMbfJZp3/wARKj8IwefGnuZTxukeAXuAtwHEkkjn6StNzDnLCMxwvbLHIJNJ0O6Lvmutus4X59e7rWd5Sx5+W6mOdu8DdI0fnMPhDy8x2gLsuOD3Qb0uo0zRshvZm/DJcOl3SwizSRvAuTG63W112nydq+tlVP3TTV+HTizmvIe08ukaWG3kLCb9oK78Up2YRVQ4xTHVTSgNqdPDQ+3w3ocGlw7L9anfcw0WKNqY2kxVMJjlLRcB7LOjeTyDm3bfrA61zbPLKSp1779muTz/APCYNPy6WCTmLjUx3VzFwu/MubKnMjh08ne/mxt71g7dN957Tcqb2uYQcNxB8lu8nAkae0ANePWAf4laxhceCZce4NHSTwse91t5MhbpH8IcAByW7WzPS8kajKt2VCbPjoKKOjpIu5xptLI113PP5xBtcauZ48hZU4CyItJUdYxUeDTNhPxmp80z2itnWMbCfjNT5pntFbOuOTqPneJ9RhZXiv5T0/mx91MtUWV4p+U9P5sfdTKR9+xMP1dmaoiis1Yi/CaOeeOxfHG5zdQuLjrAI+1Uik2jz4rDDHSU/T1723kABEcRuRd1zztfwgN/G+5RRbMxxykrRpiLK8VxjHcvM7ombTyQixe1ovpHbaxA7Rey0DLONMzDTR1DBYPBu08WuBIcPQQd6ONCWNxV+xKKg7a9+HfTR/3K/KhbavF300f9yseUXD6i7lnyj8RpP3eD2GqWVVyvmSjgoqVrquna5sEIc0zMBBDGgggu3EHkpP8ACmi+WU3/AHx/7KNGZRdvYre2fxafOxfarDknxdR/u0H3bVT9rWN02IYeWRVEMj+kjOlkrXGwO82BurhknxfR/u0H3bVX0nSSaxK/kmkWe4nnOqxipfS4VGx5j3STyb2Dlu9NxffexsN11zYhjWMZUAmqmwVNMCNfRizmg9thby2I67JpZlYZfa/g0tFx4PiceMQsmiN43i4/qD1EG4I6wq1mvHsQppxT0NGJCWNcZn30C5ItxaLi363PgokYUG3RcUWbTHMUDTJ/4zrb+jaAT6t1/wCZT2z7N/4VRP1sEdREQJGi9t97OAO8cCLHeCFXE1LE0rtPsQO3f4jF54ew9aDh/wCKj+Y37As+27/EYvPD2Hq51r546O9K1rqjo2aA/wAEndx3jlfmq+lG5b4492VeTHKj3fbS9Ie5+j1dHYWv0ZNybX49qvywp0+Je7Ad0cPuho3M/wCPToP7fHTf87itVylPiEwk7vjiYQW9H0R3Eb73753OySQywpJ7cFOxr8pqbzQ9mZaisizliceDY/DPKSI44Wl1hc+DKBYdpIClhjONZh+EpIIqanPgdP4bh1kG9r/NA7TxRq6NTg5KL+xo6LO8o50qjWGgxCNrZyDoc0WuQNViLkEFoJDh1WWiLLVHCcHF0wiIoZCIiAIiIAsm28fon0v9i1lZNt4/RPpf7FqHUdvD+ojJURF6D6gV12c47BSmSjq2NNNUkXcR4L7WFzyB3b/zTY9ZFKRRqzMoqSpm95WwiXK73Ucl5qCbUYX2voJuXRyDkHC5DuBN+BdZXGipW0MbI2AhjGhrQSXEACw3kknd1lZXsizmS4UVQ64t8A9x37v+Mnnu8HyW6lra4Su9z5mZSUqf8kNmrLcOaIeimBFjdj2+Ex3C49HEHcVCZ9w8UeCyQg3EUUTQTz0FlvsV0VM2uV4osNkafClLI2jr3hx9TQUjyhjbckvuef0RF6D6ppmwn4zU+aZ7RWzrGNhPxmp80z2itnXDJ1HzPE+owsrxT8p6fzY+6mWqLK8U/Ken82PuplI+/YmH6uzLntB8W1fmX/YorY9TtiwyNwaA57pS8gb3ESPaLnnZoAUrtB8W1fmX/Yo7ZF4qg+dN969PpC9H8/0JvN7Q+gqweHc83sOVb2Lm+Gjslk+0FWbNnxGr/d5vYcqxsW8Wjzsn9E+kL0n3L4qFtq8XfTR/3K+qhbavF300f9yR5RnD6i7n4Zf2bYfXUtPK+J5fJDE9xErxdzmgncHbt5Xf71mG/wDqf/2yf7Kfyj8RpP3eH2GqWRyfyWWWdvdmQ7SMj0eX6IzQRubJ0jG3MjnbibHcTZWyOtdh+AMkYbPbQMLT1HogAfQVz7Z/Fp87F9q7aDDziuBxQt8KShja35xiGn67K3srOmpuEXL5KFs7zhFlml0GlqZHve5zpI2BzXcgAS7fYC3lurDiG0qGvikifQ1pa9jmEGJvBwIP5y/XYxizZaR1K7vZoHvuw8dLnF17djy5p8natEVk1fAyyipu4/5M52IukZSzRyNc0Mlu3U0t3OaL2uOGoE+UlXDH8x02Xmh1RKGX8Fu8ud5GjefLwXVh+KRYkZBFI1/Rv0P0m4DrA2vwO4jh5OSy/KFGzM+MV0lUBI6F7hHG/eAGvcwbjx0ho3cLuJ4qcttmaU5SlLYnG7S3V/xTD6qYcnFulp9I1KI2Qyumr8Rc5nRuc7U6PjocZJCW9uk3HoWo1E7KJhe9zWRtFySQ0ADt4BZhsnqG1eI4nIw3Y95e09bXSyuB9IIRcM1FpwlSr+Ts27/EYvPD2HrQcP8AxUfzG/YFn23f4jF54ew9aDh/4qP5jfsCj6UYl6UfzM4f+U7fNf8AyK09ZhKbZnb5r/5FaekvYmX6eyMpzHTtqsyUzXtDm9Gw2cLi4EpG7sIBWrLLsa/Kam80PZmWopL2Lm4j2MtzgLZgoDz0s+2Raksuzj4/w/yM+2RaikuEMvTHsERFk4hERAEREAVfzhlOHNcbWSlzHMN2PZa4vuI3ggg/0CsCInRU2naMx95mD5TN6mf6p7zMHymb1M/1WnIta2dfPyfJmPvMwfKZvUz/AFT3mYPlM3qZ/qtORNbHn5PkzJuxuBhBFVOCCCCAwEEcCDbcVo9JG6FjWveXuAALyAC7tIG6/kX7Io23yYlklLqYVXzrkuPNxi1yyR9FrsGWIOrTxuP2VaEROjMZOLtGY+8zB8pm9TP9U95mD5TN6mf6rTkV1s6+fk+St5NybDlIP6Nz3vktqe+17C9gAAABvPrVkRFluzlKTk7YVWqsnioxOPEOlILG6ej08e9ezwr/ALd+HJWlFU6Ck1wR+P4Z7s00sGrT0rCzVa9r87c1z5SwP8G6VlOH69BedVtN9TnO4XPXZTCJfsNTqvY5cVo/dGCWG+npI3sva9tTS29udrqMyZl0ZXpugEnSd+52ot0+FytcqdRLGp1QUDnTLgzTT9AZOj79rtQbq4X3WuOtTyKBNp2jkwmi9zYIob6uijZHe1r6Wht7cr2XWiIQg85ZeGZ6YwGTo7ua7UG6vBN7WuF34LQe5dPDBq1dFGyPVa19LQ29uV7LtRWy6nVFKzLs8jxSbumnmfS1JNy9m8E8LkAgg242IvzBUccgV1eNFTikrojxaxpBcO0l1vWCtGRXUzos00qIrLmXoMtxdFTt0tvdxJu5x4Xcf/wVazHs87tqTV0lQ+lqHb3EC4J5ncQQTz3kHqV6RS2ZWSSd2Z/TbOpK5zXYjWy1TWm4i3sZf9reb+iynMu5RZgNVUzxu72fTaMNDQwNvuBvw39SsiJqZXlk9rK3nnKozbA2IymPS/XcN1X71zbWuOtWCnj6FrW8dIAv5BZfoiWYcm1RTs5ZEbmKVlRHM6CpYAA9ouCAbi4uCCLneCOPNduUMCqsG6Q1NY6p1adIc0jRa97EuN73HVwVkRLdUa8yWnSVitygKrEoq/pSDG0N6PTxsHi+q/7fVyVnREsy5N8lYxjKIxOvp63pS0wgDRpvqsXHjfd4XUrOiJYcm6sIiKECIiAIiIAiIgCIiAIiIAiIgCIiAIiIAiIgCIiAIiIAiIgCIiAIiIAiIgCIiAIiIAiIgCIiAIiIAiIgCIiAIiIAiI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HEhUUExQWFhIXGBgZGBgXGB4ZHxsbHR8cGxwcHRwgHSoiHB8mGxwYIzEhJSkrLi4uICMzODMsNygtLisBCgoKDg0OGxAQGi8lICYsNDcvMCw0NC0sLCwsLCwsLDQtLCwsLCwsLCwsLCwsLCwsLCwsLCwsLCwsLCwsLDQsLP/AABEIAI4BYgMBIgACEQEDEQH/xAAcAAEAAwEBAQEBAAAAAAAAAAAABQYHBAgCAwH/xABKEAABAwIDBAMJCg4CAwEAAAABAAIDBBEFBhIHITFBE1FhFCIyNXFzgZGyFRcjNFRyg6GxsxYzNkJEUmJ0gpLBwtHSQ5MkU8Pw/8QAGQEBAQEBAQEAAAAAAAAAAAAAAAECAwQF/8QALhEAAgIBAwIFAgUFAAAAAAAAAAECEQMSITEycQQTM0FRQmEUgcHw8SKRobHR/9oADAMBAAIRAxEAPwDcUREAREQBERAEREAREQBERAEREAREQBERAEREAREQBERAEREAREQBERAEREAREQBERAEREAREQBERAEREAREQBERAERVTP+cfwSjjIj6SSQkNBOkADiSbHrG5VKzUYuTpFrRYx78tR8mh/nd/hPflqPk0P87v8LXlyOv4bJ8GzoqNs7ztNm2SVr4GsZG1p1NJPfE7mm/YCfQrystUcpxcXTCL4m1aTptqsbX4X5XtyWS4ntVrMKlfDLSRNkYbEa3egjdvBG8FFFvgsMcp9JrqLGPflqPk0P8AO7/Ce/LUfJof53f4WvLkdPw2T4NnRYx78tR8mh/nd/hPflqPk0P87v8ACeXIfhsnwbOip2z7PH4W9I10Yjlj0kgO1AtdcXG4Ebxw8iuKy1RylFxdMIiz7NO05uXqqSnNMXmPT3wkDb6mtfw0n9ayJN8CMJSdI0FFlQ2zs+Ru/wC0f6KdwDajR4s4MfrgeTYdLbST88EgfxWV0s28GRb0XhERZOQREQBERAEX8e4MBJNgN5J5BRFHmijrpWwxVEckrr2ax2rgLneN3AIVJvgmEREIEREAREQBERAEREAREQBERAEREAREQBERAFk23j9E+l/sWsrJtvH6J9L/AGLUOo7eH9RGSoiL0H1Dd9jFKIcODwO+klkJPzToH1NV8VC2RT6MKB/UfN9pd/Vd+z7O7M3McC0RzssXMBuC08HNPVfcRy9IXnknbZ8vLFuUn8MtyoW07Jn4Rs6aADuqIWIv+Mbx0HqcL3bfrtzuL1M/o2kgFxAJ0jiewdpVFzLUvfDHiuHuu5rfhoyN0sQPfNe3k+M6u0d95EjyZxWpWjC3sMZIIIIJBB3EEbiCORuvlXraFVUWPRRVtO9rKl5DZoLjVwPfkdlgNXBwI5iyoq7p2fUjLUrCIipo0zYT8ZqfNM9orZ1jGwn4zU+aZ7RWzrhk6j5nifUYXnjar41qfovuo16HXnjar41qfovuo1cfJvwnW+xoeVMgUGJ0NNJJBeR8LHOcJJG3cW7zueB6OCz7aTlNmVp2CMkwytcWh28tLSA5pPMb2kHtWg5Vz9QYXQ00ck9pI4WNc0MeSCAARuas82j5tbmqdjo2lsMTS1mridVi5xHLgAB2dthqOqzri8zzHd0arsmxR+KYezWdTonOiud5IbYtv/CQPQrPW4nDQfjZY4/nvDftKqWQ8AkocIdEdTJp2Sv3Xa5hkbZvaHBoaewqlYdsgq6wa55o4nHedxld6TcC/pKxSbe5wcISlJt1ua5R49S1x0xVEL3dTZGk+oFSK8853yDJlRjJHSNljc7TqDSwtda4uCTxAO+/JaXsfxuTF6NzZXF74ZNAcTclhAc255kXIv1AI47WhkwpR1xdouYroi7T0jNd7adQvfqte90ra6OgGqWRkbet7g37V51xes9zMXmmAuY6yR9uF9MhNr9q6DhmIbQpXzBheCSA5x0xsH6jCerqFz18VdH3N/hly3sb1jdUyGGQOe1pMb7XcBfvTwvx5LB9k0rYMRgLiGgNkuSbDwHcytF2hZOmzJDTP1xsfTxPMgNzdxDCdJA62FZFlnBHZknZAxzWueHEF1yO9Bdy8isEqZvBGPly37/bk9NwVDKkXY5rgOOkg/Yvh1dE12kyM1Xtp1C9+q173VU2b5Rlyk2Zkkkb2yOa4aARYgEG9/QsjzzL3Li1RILamTtcL9bQ0j6wsqNujhDCpyaTPQ9bXR0DdUsjI29b3Bo+tfFBicOJAmGWOQDjocHW9RWNxZGxLOf/AJVTI1hcLsEt725BrAPg2/XzIVRo6mbKVZq8GWCQteAdxAPfN7WuH9CqoL5Nrw8WqUtz06vxqqplG3VI9rG9biGj1lc+N4m3BoJZ3+DG0uI6+oDtJsPSsIw6lqdpdaekktYF5JBc2JlwA1jb8SSByvYk8FmMbOePFqTbdJG60OOU2IHTFURSO6mPa4+oFSCw7PGzX8G4O6YZXSNYW6w4AObcgB7S23Akct3G6umyXND8dgfFM7VNDbvjxcx19JPaCCCee4quO1os8S064u0XWWuihOl0jGu6i4A+olfdRUMpWlz3NY0cXOIA9ZWB7YW6sTl6+ji3/wAK+MSqq7aNP8HG5zGABrAe8j3cXONm6jvPXyG4K6Pc2vDWlK9j0BTztqWtexwcxwBa5puCDwIPMLkrMbpqI6ZJ4mO6nPaD6iVnmZ62pyjgtPASGTuPQlzHX0tGo967kS0AX5XNlVMj7PTmyF8xqGxgPLNIZ0jiQASXd+Lce2/FRRXLMxwxpyk9jdKPEIq4XikY8fsODvsK6VjlNspqcJqoJI5WSRtlYXubeN4aHC5tc3Fr375bGstJcHPJGMel2ERFDmEREAREQBZNt4/RPpf7FrKybbx+ifS/2LUOo7eH9RGSov6BdX+lyLFg9G+qxN7oyW2ihYbO1Ed7frd+yNwG8nq7t0fRlNR5JDAc0wYDgZY2RpqpOmaIxvc1znOAc4cgG2Nzx3DmqdkDE/cavp33s0vEb/mv73f2AlrvQujKORarM1nNAjg5yv4Hr0Di/wCodqg8Xoxhs8kTZBII3FokZwNuY9P1hRJboxGMLlFPd8m8Y3iHuFilM9xtDVxmB55CRh1Rk+XW5vp7FFYhif4EYlZ+6gre/PVHN4L3dgPel3lvyUbneo/CfA4KoHv43Mc+362+KQdnfG/oC/lZiEed8Ee+V7RVUo1OJIB1sHHySN3eU9i5pHmjDZX2f6FP2kZbGXar4P8AETAyRW5cNTfICRbsI6lZsp1WCYjTxR1MUUVQxga8vuzWRuLukBsbnfYm+9Zuwy4m5rB0kzwNLG3c8hvU0b7N7BuVpwjZlX4iRqjbAzmZXb7djW3N+w2W3xuz0TSUUpSo0vC8p4NXk9DHBKRvIbKX2HaNZsF1VmzfDqptu5ww/rRuc0j67esFdWTMoQ5TjLWEvlfbpJHCxdbgAPzWjfu+1WJcm37M8MsjT/pkyn5KyI3KU00jJnSNka1oDmgEAG+8jcT6ArgiKN2YlJydsLzxtV8a1P0X3Ua9DrzxtV8a1P0X3Ua3j5PR4TrfYseXtlTMXpoZzUvb0sbXloYDbUL2BurhlzZpR4I8SHXNK03BlIs09YaAB67qWyF4to/MR+yFPKOTMZM07as4ccxaPA4HzymzGC5txJ4Bo6yTYDyrJH58xPNcpioWdGONmBrnBvW+R/ej0Adl1cdsdM+ow1xaLhkjHut+qLgn0Eg+hZ5s0znDlTphNG9wk0kOjAJGm+4gkbt/IqxW1nTDBaHJK2f3PGXsQw6nZNW1XSgyBoj1udZxDjfeA3gCN3WrTsH/ABNV51nsqt5+zq7N8WmGB7aaFzXPe+19Ru1oNiQ3id1yT2WVk2D/AImq86z2Vp3p3OmTV5L1GdZjjE2J1DTwdVvafIZSD9RXpCkpmUbGxxtDWNADWtFgAOQXnLHfGs376771ek1mfCOfieInLiv4iXzb/ZKwTZB4zg+ZJ925b/Ww90RvYOLmub6wQvNOXMTkypVslLLyQuc18ZNuRa5t+R470hwx4dXCSX75PTi81bRvGNZ5w+y1bdkjOLM3NlLY3RmMtBDnA31A793kWI7RvGNZ5w+y1XGqZfCxcZtP4PSjeAXmraJ4wrPOO9kL0qzgF5q2ieMKzzjvZCmPknhOt9jYNsTi3DJLcDJED5NYP2gLKcjwYjK6X3ONnAN6SxjG7fp8Pt1cFu2asHGP0k1OTYvb3p6nAhzT6HALB8tY1NkSsdrjOoDo5oibXFwQQescQeBB7VYdNGsDvG4rktFdg+YcQjdFKS+N4s5pfT7x1bt6lNleUqzL9XI+oi0ROhc2+tjru1sLdzXE8Na6n7Y6QNuIKgu6iIwPX0h+xdGzzO82a6mdr4wyFrAWBoJ0nVYhz7b3EEbt3A7lHqrgknk0O4pIz/bBuxOXzcXsrZ8n0MeH0VO2Noa0xscbc3OaC4nrJJWMbYfGcvm4/ZW4Ze+K0/mYvZCS6UZzenE4c65abmmmMJdoeCHRutezhcbxzBBIKxioytimVXl8bJhb/kp3FwI7Q3fb5zVqe0rNkmVI4HxBri+QhzXcC0NJIvyN9O9Q9Ftjpnj4WCdjuenQ8eg6mn6kjqSGJ5FHZWis5d2rVWHvDasCaIGzjpDZG9u6wNuogHtW2wyidoc03a4Ag9YO8FedM64y3N1YH08LmlwbG1thrkdc2JDSRfeBxO4cer0DglGcPp4YnG7o42MJ7WtAKTSHiIxSTqmdqIi5nlCIiAIiIAsu200MmJPooomOfI4y2a0XP5nqA5k7gtRXzoBN7C9rX52PEX9AVTp2bxz0S1FAyFs3ZgRbPUlslQLFrQO9jPWP1nftbrcutdOJ5fiqJTXYq9uhm6KC944xfcD/AOx7jbdaxNhY2CvC+XsD+IB3339fWrqZXlk3bKBilPiGcm9HCO4aHhd4Ilkbw/FixYy35pIJ59SjZqTCMgNLZAKmqt4Lg2R28cNPgxjy77datOLYRiGMlzTVMpYLkAU7S6RzeWqR1tJtyaPSVVavKeC5Z31czpZOJa+QlxPzIgD6/SVpP2/0doSXF/kv+mXvxiXo5IWPcymkeXmEHvRc3A8g3eoL5wR0EdRE6pYXwB3ftbxI+rna4vwXZmdsU0rpqWCSKjeQ2MvaQ0kCzrE3G8gm1+vhwHzFlyeWjdWhoNO12kkHvuIaTp6gTbj9W9dT22q+L/f9zRYNpVNQWhw6gc4nc1rQGav4WBznFWjDG4ri1nzvho4+OiNvSSEdRc4ljfUVU6fOWF5RhAoIjNM5ou4gtN/23uF+P5rQR5FJ0FFW5jYajFZu56K2rudh6LU3j8K6+oNt+aXXPZz5NHjlFLeq78v8i/0NfFiAcYpGyBrixxabgOFri43XFwulZ/h+ZDmCUUmFs6KljsJKnQAGt/VhaRbUeRcOs25qPz7tL9zi6moiHSt718x74MPAhvJzhzJ3Dt32zpdnLyZOVL99zSG1sbpTEHgyhoeWA7w0mwJ6rnh1710LHNiM7qmrq3vcXPdGwuc43JOo7yVsaklTozlholpChMRyjRYpI6WanjfI62pxBubANHPqACm1zuromyCMyMEp4M1DUefg3vwBUMJtcH1R0rKJjY42hsbAGtaOAA4AL9kRCH8e0PBBAIO4g8wqrNs5w6Z+vuZoPGzXOa3+UOsrWiqbRpSceGRjsv0xp+5ugj7n3fBgWbcEG5txNwDdfeD4JT4IHNp4mxhxu4N5kbrqQX41VUyjGqR7WNva73Bov1XKWTU3sQ82TaGaQyupozKXay6xuXE3vx433qeXzHIJQHNILSAQQbgg8CDzC+lLDbfIUJjOUqPG3a54GOfw172uPlLSCfSpapqmUjdUj2sbwu5waL+Ur7ikEwDmkOaQCCDcEHgQeYQJtboisBy1TZf1dzxaNdtW9xva9uJPWV+Fdk2hxB7pJaaN8jzdziDcn1qeRW2XXK7scFA12TKGve6SSmjfI83c4g3J9ankUsibXAUZjOXqbHAO6IWSEcCR3w8jhvHrUmiBNrgqUOzbDYjfue/Y573D1F1lZqOjjoWBkTGsYODWANA9AXJj2PQZejElRJoYTpB0udc2JtZoJ4AqQikEoDhwIBHkKrbNSlJq2Q+J5To8WkMk1OySQgAucDew3DmpeCIU7WtaLNaAAOoDcB6l9opZlts/Kpp2VbSyRrXsPFrgHA+UHcq1UbO8OqDfuZrfmOcweoEBStRmGnp6llI6T/yZBdrNLjusTcutpG5p4lSqu6KnKPGxD4NlakwM6oIGMfa2u13W6tRubKYRFCNt8hERCBERAEREARFSNpOcJsqdz9CyNwkL9QeHcG6dwIcLceJBVSs1GLk6Rd1Vs/5xblCFrtOuWQkRtJsN3Fzj1DduHE28ogsP2v0kzfhYpY3cwAHj0EEH1gL95NrlC3g2d38AH2uVUX8HSOKae8bMpxjOtbjZOuoeG/qROMbfJZp3/wARKj8IwefGnuZTxukeAXuAtwHEkkjn6StNzDnLCMxwvbLHIJNJ0O6Lvmutus4X59e7rWd5Sx5+W6mOdu8DdI0fnMPhDy8x2gLsuOD3Qb0uo0zRshvZm/DJcOl3SwizSRvAuTG63W112nydq+tlVP3TTV+HTizmvIe08ukaWG3kLCb9oK78Up2YRVQ4xTHVTSgNqdPDQ+3w3ocGlw7L9anfcw0WKNqY2kxVMJjlLRcB7LOjeTyDm3bfrA61zbPLKSp1779muTz/APCYNPy6WCTmLjUx3VzFwu/MubKnMjh08ne/mxt71g7dN957Tcqb2uYQcNxB8lu8nAkae0ANePWAf4laxhceCZce4NHSTwse91t5MhbpH8IcAByW7WzPS8kajKt2VCbPjoKKOjpIu5xptLI113PP5xBtcauZ48hZU4CyItJUdYxUeDTNhPxmp80z2itnWMbCfjNT5pntFbOuOTqPneJ9RhZXiv5T0/mx91MtUWV4p+U9P5sfdTKR9+xMP1dmaoiis1Yi/CaOeeOxfHG5zdQuLjrAI+1Uik2jz4rDDHSU/T1723kABEcRuRd1zztfwgN/G+5RRbMxxykrRpiLK8VxjHcvM7ombTyQixe1ovpHbaxA7Rey0DLONMzDTR1DBYPBu08WuBIcPQQd6ONCWNxV+xKKg7a9+HfTR/3K/KhbavF300f9yseUXD6i7lnyj8RpP3eD2GqWVVyvmSjgoqVrquna5sEIc0zMBBDGgggu3EHkpP8ACmi+WU3/AHx/7KNGZRdvYre2fxafOxfarDknxdR/u0H3bVT9rWN02IYeWRVEMj+kjOlkrXGwO82BurhknxfR/u0H3bVX0nSSaxK/kmkWe4nnOqxipfS4VGx5j3STyb2Dlu9NxffexsN11zYhjWMZUAmqmwVNMCNfRizmg9thby2I67JpZlYZfa/g0tFx4PiceMQsmiN43i4/qD1EG4I6wq1mvHsQppxT0NGJCWNcZn30C5ItxaLi363PgokYUG3RcUWbTHMUDTJ/4zrb+jaAT6t1/wCZT2z7N/4VRP1sEdREQJGi9t97OAO8cCLHeCFXE1LE0rtPsQO3f4jF54ew9aDh/wCKj+Y37As+27/EYvPD2Hq51r546O9K1rqjo2aA/wAEndx3jlfmq+lG5b4492VeTHKj3fbS9Ie5+j1dHYWv0ZNybX49qvywp0+Je7Ad0cPuho3M/wCPToP7fHTf87itVylPiEwk7vjiYQW9H0R3Eb73753OySQywpJ7cFOxr8pqbzQ9mZaisizliceDY/DPKSI44Wl1hc+DKBYdpIClhjONZh+EpIIqanPgdP4bh1kG9r/NA7TxRq6NTg5KL+xo6LO8o50qjWGgxCNrZyDoc0WuQNViLkEFoJDh1WWiLLVHCcHF0wiIoZCIiAIiIAsm28fon0v9i1lZNt4/RPpf7FqHUdvD+ojJURF6D6gV12c47BSmSjq2NNNUkXcR4L7WFzyB3b/zTY9ZFKRRqzMoqSpm95WwiXK73Ucl5qCbUYX2voJuXRyDkHC5DuBN+BdZXGipW0MbI2AhjGhrQSXEACw3kknd1lZXsizmS4UVQ64t8A9x37v+Mnnu8HyW6lra4Su9z5mZSUqf8kNmrLcOaIeimBFjdj2+Ex3C49HEHcVCZ9w8UeCyQg3EUUTQTz0FlvsV0VM2uV4osNkafClLI2jr3hx9TQUjyhjbckvuef0RF6D6ppmwn4zU+aZ7RWzrGNhPxmp80z2itnXDJ1HzPE+owsrxT8p6fzY+6mWqLK8U/Ken82PuplI+/YmH6uzLntB8W1fmX/YorY9TtiwyNwaA57pS8gb3ESPaLnnZoAUrtB8W1fmX/Yo7ZF4qg+dN969PpC9H8/0JvN7Q+gqweHc83sOVb2Lm+Gjslk+0FWbNnxGr/d5vYcqxsW8Wjzsn9E+kL0n3L4qFtq8XfTR/3K+qhbavF300f9yR5RnD6i7n4Zf2bYfXUtPK+J5fJDE9xErxdzmgncHbt5Xf71mG/wDqf/2yf7Kfyj8RpP3eH2GqWRyfyWWWdvdmQ7SMj0eX6IzQRubJ0jG3MjnbibHcTZWyOtdh+AMkYbPbQMLT1HogAfQVz7Z/Fp87F9q7aDDziuBxQt8KShja35xiGn67K3srOmpuEXL5KFs7zhFlml0GlqZHve5zpI2BzXcgAS7fYC3lurDiG0qGvikifQ1pa9jmEGJvBwIP5y/XYxizZaR1K7vZoHvuw8dLnF17djy5p8natEVk1fAyyipu4/5M52IukZSzRyNc0Mlu3U0t3OaL2uOGoE+UlXDH8x02Xmh1RKGX8Fu8ud5GjefLwXVh+KRYkZBFI1/Rv0P0m4DrA2vwO4jh5OSy/KFGzM+MV0lUBI6F7hHG/eAGvcwbjx0ho3cLuJ4qcttmaU5SlLYnG7S3V/xTD6qYcnFulp9I1KI2Qyumr8Rc5nRuc7U6PjocZJCW9uk3HoWo1E7KJhe9zWRtFySQ0ADt4BZhsnqG1eI4nIw3Y95e09bXSyuB9IIRcM1FpwlSr+Ts27/EYvPD2HrQcP8AxUfzG/YFn23f4jF54ew9aDh/4qP5jfsCj6UYl6UfzM4f+U7fNf8AyK09ZhKbZnb5r/5FaekvYmX6eyMpzHTtqsyUzXtDm9Gw2cLi4EpG7sIBWrLLsa/Kam80PZmWopL2Lm4j2MtzgLZgoDz0s+2Raksuzj4/w/yM+2RaikuEMvTHsERFk4hERAEREAVfzhlOHNcbWSlzHMN2PZa4vuI3ggg/0CsCInRU2naMx95mD5TN6mf6p7zMHymb1M/1WnIta2dfPyfJmPvMwfKZvUz/AFT3mYPlM3qZ/qtORNbHn5PkzJuxuBhBFVOCCCCAwEEcCDbcVo9JG6FjWveXuAALyAC7tIG6/kX7Io23yYlklLqYVXzrkuPNxi1yyR9FrsGWIOrTxuP2VaEROjMZOLtGY+8zB8pm9TP9U95mD5TN6mf6rTkV1s6+fk+St5NybDlIP6Nz3vktqe+17C9gAAABvPrVkRFluzlKTk7YVWqsnioxOPEOlILG6ej08e9ezwr/ALd+HJWlFU6Ck1wR+P4Z7s00sGrT0rCzVa9r87c1z5SwP8G6VlOH69BedVtN9TnO4XPXZTCJfsNTqvY5cVo/dGCWG+npI3sva9tTS29udrqMyZl0ZXpugEnSd+52ot0+FytcqdRLGp1QUDnTLgzTT9AZOj79rtQbq4X3WuOtTyKBNp2jkwmi9zYIob6uijZHe1r6Wht7cr2XWiIQg85ZeGZ6YwGTo7ua7UG6vBN7WuF34LQe5dPDBq1dFGyPVa19LQ29uV7LtRWy6nVFKzLs8jxSbumnmfS1JNy9m8E8LkAgg242IvzBUccgV1eNFTikrojxaxpBcO0l1vWCtGRXUzos00qIrLmXoMtxdFTt0tvdxJu5x4Xcf/wVazHs87tqTV0lQ+lqHb3EC4J5ncQQTz3kHqV6RS2ZWSSd2Z/TbOpK5zXYjWy1TWm4i3sZf9reb+iynMu5RZgNVUzxu72fTaMNDQwNvuBvw39SsiJqZXlk9rK3nnKozbA2IymPS/XcN1X71zbWuOtWCnj6FrW8dIAv5BZfoiWYcm1RTs5ZEbmKVlRHM6CpYAA9ouCAbi4uCCLneCOPNduUMCqsG6Q1NY6p1adIc0jRa97EuN73HVwVkRLdUa8yWnSVitygKrEoq/pSDG0N6PTxsHi+q/7fVyVnREsy5N8lYxjKIxOvp63pS0wgDRpvqsXHjfd4XUrOiJYcm6sIiKECIiAIiIAiIgCIiAIiIAiIgCIiAIiIAiIgCIiAIiIAiIgCIiAIiIAiIgCIiAIiIAiIgCIiAIiIAiIgCIiAIiIAiIg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CEAAkGBxQHEhUUExQWFhIXGBgZGBgXGB4ZHxsbHR8cGxwcHRwgHSoiHB8mGxwYIzEhJSkrLi4uICMzODMsNygtLisBCgoKDg0OGxAQGi8lICYsNDcvMCw0NC0sLCwsLCwsLDQtLCwsLCwsLCwsLCwsLCwsLCwsLCwsLCwsLCwsLDQsLP/AABEIAI4BYgMBIgACEQEDEQH/xAAcAAEAAwEBAQEBAAAAAAAAAAAABQYHBAgCAwH/xABKEAABAwIDBAMJCg4CAwEAAAABAAIDBBEFBhIHITFBE1FhFCIyNXFzgZGyFRcjNFRyg6GxsxYzNkJEUmJ0gpLBwtHSQ5MkU8Pw/8QAGQEBAQEBAQEAAAAAAAAAAAAAAAECAwQF/8QALhEAAgIBAwIFAgUFAAAAAAAAAAECEQMSITEycQQTM0FRQmEUgcHw8SKRobHR/9oADAMBAAIRAxEAPwDcUREAREQBERAEREAREQBERAEREAREQBERAEREAREQBERAEREAREQBERAEREAREQBERAEREAREQBERAEREAREQBERAERVTP+cfwSjjIj6SSQkNBOkADiSbHrG5VKzUYuTpFrRYx78tR8mh/nd/hPflqPk0P87v8LXlyOv4bJ8GzoqNs7ztNm2SVr4GsZG1p1NJPfE7mm/YCfQrystUcpxcXTCL4m1aTptqsbX4X5XtyWS4ntVrMKlfDLSRNkYbEa3egjdvBG8FFFvgsMcp9JrqLGPflqPk0P8AO7/Ce/LUfJof53f4WvLkdPw2T4NnRYx78tR8mh/nd/hPflqPk0P87v8ACeXIfhsnwbOip2z7PH4W9I10Yjlj0kgO1AtdcXG4Ebxw8iuKy1RylFxdMIiz7NO05uXqqSnNMXmPT3wkDb6mtfw0n9ayJN8CMJSdI0FFlQ2zs+Ru/wC0f6KdwDajR4s4MfrgeTYdLbST88EgfxWV0s28GRb0XhERZOQREQBERAEX8e4MBJNgN5J5BRFHmijrpWwxVEckrr2ax2rgLneN3AIVJvgmEREIEREAREQBERAEREAREQBERAEREAREQBERAFk23j9E+l/sWsrJtvH6J9L/AGLUOo7eH9RGSoiL0H1Dd9jFKIcODwO+klkJPzToH1NV8VC2RT6MKB/UfN9pd/Vd+z7O7M3McC0RzssXMBuC08HNPVfcRy9IXnknbZ8vLFuUn8MtyoW07Jn4Rs6aADuqIWIv+Mbx0HqcL3bfrtzuL1M/o2kgFxAJ0jiewdpVFzLUvfDHiuHuu5rfhoyN0sQPfNe3k+M6u0d95EjyZxWpWjC3sMZIIIIJBB3EEbiCORuvlXraFVUWPRRVtO9rKl5DZoLjVwPfkdlgNXBwI5iyoq7p2fUjLUrCIipo0zYT8ZqfNM9orZ1jGwn4zU+aZ7RWzrhk6j5nifUYXnjar41qfovuo16HXnjar41qfovuo1cfJvwnW+xoeVMgUGJ0NNJJBeR8LHOcJJG3cW7zueB6OCz7aTlNmVp2CMkwytcWh28tLSA5pPMb2kHtWg5Vz9QYXQ00ck9pI4WNc0MeSCAARuas82j5tbmqdjo2lsMTS1mridVi5xHLgAB2dthqOqzri8zzHd0arsmxR+KYezWdTonOiud5IbYtv/CQPQrPW4nDQfjZY4/nvDftKqWQ8AkocIdEdTJp2Sv3Xa5hkbZvaHBoaewqlYdsgq6wa55o4nHedxld6TcC/pKxSbe5wcISlJt1ua5R49S1x0xVEL3dTZGk+oFSK8853yDJlRjJHSNljc7TqDSwtda4uCTxAO+/JaXsfxuTF6NzZXF74ZNAcTclhAc255kXIv1AI47WhkwpR1xdouYroi7T0jNd7adQvfqte90ra6OgGqWRkbet7g37V51xes9zMXmmAuY6yR9uF9MhNr9q6DhmIbQpXzBheCSA5x0xsH6jCerqFz18VdH3N/hly3sb1jdUyGGQOe1pMb7XcBfvTwvx5LB9k0rYMRgLiGgNkuSbDwHcytF2hZOmzJDTP1xsfTxPMgNzdxDCdJA62FZFlnBHZknZAxzWueHEF1yO9Bdy8isEqZvBGPly37/bk9NwVDKkXY5rgOOkg/Yvh1dE12kyM1Xtp1C9+q173VU2b5Rlyk2Zkkkb2yOa4aARYgEG9/QsjzzL3Li1RILamTtcL9bQ0j6wsqNujhDCpyaTPQ9bXR0DdUsjI29b3Bo+tfFBicOJAmGWOQDjocHW9RWNxZGxLOf/AJVTI1hcLsEt725BrAPg2/XzIVRo6mbKVZq8GWCQteAdxAPfN7WuH9CqoL5Nrw8WqUtz06vxqqplG3VI9rG9biGj1lc+N4m3BoJZ3+DG0uI6+oDtJsPSsIw6lqdpdaekktYF5JBc2JlwA1jb8SSByvYk8FmMbOePFqTbdJG60OOU2IHTFURSO6mPa4+oFSCw7PGzX8G4O6YZXSNYW6w4AObcgB7S23Akct3G6umyXND8dgfFM7VNDbvjxcx19JPaCCCee4quO1os8S064u0XWWuihOl0jGu6i4A+olfdRUMpWlz3NY0cXOIA9ZWB7YW6sTl6+ji3/wAK+MSqq7aNP8HG5zGABrAe8j3cXONm6jvPXyG4K6Pc2vDWlK9j0BTztqWtexwcxwBa5puCDwIPMLkrMbpqI6ZJ4mO6nPaD6iVnmZ62pyjgtPASGTuPQlzHX0tGo967kS0AX5XNlVMj7PTmyF8xqGxgPLNIZ0jiQASXd+Lce2/FRRXLMxwxpyk9jdKPEIq4XikY8fsODvsK6VjlNspqcJqoJI5WSRtlYXubeN4aHC5tc3Fr375bGstJcHPJGMel2ERFDmEREAREQBZNt4/RPpf7FrKybbx+ifS/2LUOo7eH9RGSov6BdX+lyLFg9G+qxN7oyW2ihYbO1Ed7frd+yNwG8nq7t0fRlNR5JDAc0wYDgZY2RpqpOmaIxvc1znOAc4cgG2Nzx3DmqdkDE/cavp33s0vEb/mv73f2AlrvQujKORarM1nNAjg5yv4Hr0Di/wCodqg8Xoxhs8kTZBII3FokZwNuY9P1hRJboxGMLlFPd8m8Y3iHuFilM9xtDVxmB55CRh1Rk+XW5vp7FFYhif4EYlZ+6gre/PVHN4L3dgPel3lvyUbneo/CfA4KoHv43Mc+362+KQdnfG/oC/lZiEed8Ee+V7RVUo1OJIB1sHHySN3eU9i5pHmjDZX2f6FP2kZbGXar4P8AETAyRW5cNTfICRbsI6lZsp1WCYjTxR1MUUVQxga8vuzWRuLukBsbnfYm+9Zuwy4m5rB0kzwNLG3c8hvU0b7N7BuVpwjZlX4iRqjbAzmZXb7djW3N+w2W3xuz0TSUUpSo0vC8p4NXk9DHBKRvIbKX2HaNZsF1VmzfDqptu5ww/rRuc0j67esFdWTMoQ5TjLWEvlfbpJHCxdbgAPzWjfu+1WJcm37M8MsjT/pkyn5KyI3KU00jJnSNka1oDmgEAG+8jcT6ArgiKN2YlJydsLzxtV8a1P0X3Ua9DrzxtV8a1P0X3Ua3j5PR4TrfYseXtlTMXpoZzUvb0sbXloYDbUL2BurhlzZpR4I8SHXNK03BlIs09YaAB67qWyF4to/MR+yFPKOTMZM07as4ccxaPA4HzymzGC5txJ4Bo6yTYDyrJH58xPNcpioWdGONmBrnBvW+R/ej0Adl1cdsdM+ow1xaLhkjHut+qLgn0Eg+hZ5s0znDlTphNG9wk0kOjAJGm+4gkbt/IqxW1nTDBaHJK2f3PGXsQw6nZNW1XSgyBoj1udZxDjfeA3gCN3WrTsH/ABNV51nsqt5+zq7N8WmGB7aaFzXPe+19Ru1oNiQ3id1yT2WVk2D/AImq86z2Vp3p3OmTV5L1GdZjjE2J1DTwdVvafIZSD9RXpCkpmUbGxxtDWNADWtFgAOQXnLHfGs376771ek1mfCOfieInLiv4iXzb/ZKwTZB4zg+ZJ925b/Ww90RvYOLmub6wQvNOXMTkypVslLLyQuc18ZNuRa5t+R470hwx4dXCSX75PTi81bRvGNZ5w+y1bdkjOLM3NlLY3RmMtBDnA31A793kWI7RvGNZ5w+y1XGqZfCxcZtP4PSjeAXmraJ4wrPOO9kL0qzgF5q2ieMKzzjvZCmPknhOt9jYNsTi3DJLcDJED5NYP2gLKcjwYjK6X3ONnAN6SxjG7fp8Pt1cFu2asHGP0k1OTYvb3p6nAhzT6HALB8tY1NkSsdrjOoDo5oibXFwQQescQeBB7VYdNGsDvG4rktFdg+YcQjdFKS+N4s5pfT7x1bt6lNleUqzL9XI+oi0ROhc2+tjru1sLdzXE8Na6n7Y6QNuIKgu6iIwPX0h+xdGzzO82a6mdr4wyFrAWBoJ0nVYhz7b3EEbt3A7lHqrgknk0O4pIz/bBuxOXzcXsrZ8n0MeH0VO2Noa0xscbc3OaC4nrJJWMbYfGcvm4/ZW4Ze+K0/mYvZCS6UZzenE4c65abmmmMJdoeCHRutezhcbxzBBIKxioytimVXl8bJhb/kp3FwI7Q3fb5zVqe0rNkmVI4HxBri+QhzXcC0NJIvyN9O9Q9Ftjpnj4WCdjuenQ8eg6mn6kjqSGJ5FHZWis5d2rVWHvDasCaIGzjpDZG9u6wNuogHtW2wyidoc03a4Ag9YO8FedM64y3N1YH08LmlwbG1thrkdc2JDSRfeBxO4cer0DglGcPp4YnG7o42MJ7WtAKTSHiIxSTqmdqIi5nlCIiAIiIAsu200MmJPooomOfI4y2a0XP5nqA5k7gtRXzoBN7C9rX52PEX9AVTp2bxz0S1FAyFs3ZgRbPUlslQLFrQO9jPWP1nftbrcutdOJ5fiqJTXYq9uhm6KC944xfcD/AOx7jbdaxNhY2CvC+XsD+IB3339fWrqZXlk3bKBilPiGcm9HCO4aHhd4Ilkbw/FixYy35pIJ59SjZqTCMgNLZAKmqt4Lg2R28cNPgxjy77datOLYRiGMlzTVMpYLkAU7S6RzeWqR1tJtyaPSVVavKeC5Z31czpZOJa+QlxPzIgD6/SVpP2/0doSXF/kv+mXvxiXo5IWPcymkeXmEHvRc3A8g3eoL5wR0EdRE6pYXwB3ftbxI+rna4vwXZmdsU0rpqWCSKjeQ2MvaQ0kCzrE3G8gm1+vhwHzFlyeWjdWhoNO12kkHvuIaTp6gTbj9W9dT22q+L/f9zRYNpVNQWhw6gc4nc1rQGav4WBznFWjDG4ri1nzvho4+OiNvSSEdRc4ljfUVU6fOWF5RhAoIjNM5ou4gtN/23uF+P5rQR5FJ0FFW5jYajFZu56K2rudh6LU3j8K6+oNt+aXXPZz5NHjlFLeq78v8i/0NfFiAcYpGyBrixxabgOFri43XFwulZ/h+ZDmCUUmFs6KljsJKnQAGt/VhaRbUeRcOs25qPz7tL9zi6moiHSt718x74MPAhvJzhzJ3Dt32zpdnLyZOVL99zSG1sbpTEHgyhoeWA7w0mwJ6rnh1710LHNiM7qmrq3vcXPdGwuc43JOo7yVsaklTozlholpChMRyjRYpI6WanjfI62pxBubANHPqACm1zuromyCMyMEp4M1DUefg3vwBUMJtcH1R0rKJjY42hsbAGtaOAA4AL9kRCH8e0PBBAIO4g8wqrNs5w6Z+vuZoPGzXOa3+UOsrWiqbRpSceGRjsv0xp+5ugj7n3fBgWbcEG5txNwDdfeD4JT4IHNp4mxhxu4N5kbrqQX41VUyjGqR7WNva73Bov1XKWTU3sQ82TaGaQyupozKXay6xuXE3vx433qeXzHIJQHNILSAQQbgg8CDzC+lLDbfIUJjOUqPG3a54GOfw172uPlLSCfSpapqmUjdUj2sbwu5waL+Ur7ikEwDmkOaQCCDcEHgQeYQJtboisBy1TZf1dzxaNdtW9xva9uJPWV+Fdk2hxB7pJaaN8jzdziDcn1qeRW2XXK7scFA12TKGve6SSmjfI83c4g3J9ankUsibXAUZjOXqbHAO6IWSEcCR3w8jhvHrUmiBNrgqUOzbDYjfue/Y573D1F1lZqOjjoWBkTGsYODWANA9AXJj2PQZejElRJoYTpB0udc2JtZoJ4AqQikEoDhwIBHkKrbNSlJq2Q+J5To8WkMk1OySQgAucDew3DmpeCIU7WtaLNaAAOoDcB6l9opZlts/Kpp2VbSyRrXsPFrgHA+UHcq1UbO8OqDfuZrfmOcweoEBStRmGnp6llI6T/yZBdrNLjusTcutpG5p4lSqu6KnKPGxD4NlakwM6oIGMfa2u13W6tRubKYRFCNt8hERCBERAEREARFSNpOcJsqdz9CyNwkL9QeHcG6dwIcLceJBVSs1GLk6Rd1Vs/5xblCFrtOuWQkRtJsN3Fzj1DduHE28ogsP2v0kzfhYpY3cwAHj0EEH1gL95NrlC3g2d38AH2uVUX8HSOKae8bMpxjOtbjZOuoeG/qROMbfJZp3/wARKj8IwefGnuZTxukeAXuAtwHEkkjn6StNzDnLCMxwvbLHIJNJ0O6Lvmutus4X59e7rWd5Sx5+W6mOdu8DdI0fnMPhDy8x2gLsuOD3Qb0uo0zRshvZm/DJcOl3SwizSRvAuTG63W112nydq+tlVP3TTV+HTizmvIe08ukaWG3kLCb9oK78Up2YRVQ4xTHVTSgNqdPDQ+3w3ocGlw7L9anfcw0WKNqY2kxVMJjlLRcB7LOjeTyDm3bfrA61zbPLKSp1779muTz/APCYNPy6WCTmLjUx3VzFwu/MubKnMjh08ne/mxt71g7dN957Tcqb2uYQcNxB8lu8nAkae0ANePWAf4laxhceCZce4NHSTwse91t5MhbpH8IcAByW7WzPS8kajKt2VCbPjoKKOjpIu5xptLI113PP5xBtcauZ48hZU4CyItJUdYxUeDTNhPxmp80z2itnWMbCfjNT5pntFbOuOTqPneJ9RhZXiv5T0/mx91MtUWV4p+U9P5sfdTKR9+xMP1dmaoiis1Yi/CaOeeOxfHG5zdQuLjrAI+1Uik2jz4rDDHSU/T1723kABEcRuRd1zztfwgN/G+5RRbMxxykrRpiLK8VxjHcvM7ombTyQixe1ovpHbaxA7Rey0DLONMzDTR1DBYPBu08WuBIcPQQd6ONCWNxV+xKKg7a9+HfTR/3K/KhbavF300f9yseUXD6i7lnyj8RpP3eD2GqWVVyvmSjgoqVrquna5sEIc0zMBBDGgggu3EHkpP8ACmi+WU3/AHx/7KNGZRdvYre2fxafOxfarDknxdR/u0H3bVT9rWN02IYeWRVEMj+kjOlkrXGwO82BurhknxfR/u0H3bVX0nSSaxK/kmkWe4nnOqxipfS4VGx5j3STyb2Dlu9NxffexsN11zYhjWMZUAmqmwVNMCNfRizmg9thby2I67JpZlYZfa/g0tFx4PiceMQsmiN43i4/qD1EG4I6wq1mvHsQppxT0NGJCWNcZn30C5ItxaLi363PgokYUG3RcUWbTHMUDTJ/4zrb+jaAT6t1/wCZT2z7N/4VRP1sEdREQJGi9t97OAO8cCLHeCFXE1LE0rtPsQO3f4jF54ew9aDh/wCKj+Y37As+27/EYvPD2Hq51r546O9K1rqjo2aA/wAEndx3jlfmq+lG5b4492VeTHKj3fbS9Ie5+j1dHYWv0ZNybX49qvywp0+Je7Ad0cPuho3M/wCPToP7fHTf87itVylPiEwk7vjiYQW9H0R3Eb73753OySQywpJ7cFOxr8pqbzQ9mZaisizliceDY/DPKSI44Wl1hc+DKBYdpIClhjONZh+EpIIqanPgdP4bh1kG9r/NA7TxRq6NTg5KL+xo6LO8o50qjWGgxCNrZyDoc0WuQNViLkEFoJDh1WWiLLVHCcHF0wiIoZCIiAIiIAsm28fon0v9i1lZNt4/RPpf7FqHUdvD+ojJURF6D6gV12c47BSmSjq2NNNUkXcR4L7WFzyB3b/zTY9ZFKRRqzMoqSpm95WwiXK73Ucl5qCbUYX2voJuXRyDkHC5DuBN+BdZXGipW0MbI2AhjGhrQSXEACw3kknd1lZXsizmS4UVQ64t8A9x37v+Mnnu8HyW6lra4Su9z5mZSUqf8kNmrLcOaIeimBFjdj2+Ex3C49HEHcVCZ9w8UeCyQg3EUUTQTz0FlvsV0VM2uV4osNkafClLI2jr3hx9TQUjyhjbckvuef0RF6D6ppmwn4zU+aZ7RWzrGNhPxmp80z2itnXDJ1HzPE+owsrxT8p6fzY+6mWqLK8U/Ken82PuplI+/YmH6uzLntB8W1fmX/YorY9TtiwyNwaA57pS8gb3ESPaLnnZoAUrtB8W1fmX/Yo7ZF4qg+dN969PpC9H8/0JvN7Q+gqweHc83sOVb2Lm+Gjslk+0FWbNnxGr/d5vYcqxsW8Wjzsn9E+kL0n3L4qFtq8XfTR/3K+qhbavF300f9yR5RnD6i7n4Zf2bYfXUtPK+J5fJDE9xErxdzmgncHbt5Xf71mG/wDqf/2yf7Kfyj8RpP3eH2GqWRyfyWWWdvdmQ7SMj0eX6IzQRubJ0jG3MjnbibHcTZWyOtdh+AMkYbPbQMLT1HogAfQVz7Z/Fp87F9q7aDDziuBxQt8KShja35xiGn67K3srOmpuEXL5KFs7zhFlml0GlqZHve5zpI2BzXcgAS7fYC3lurDiG0qGvikifQ1pa9jmEGJvBwIP5y/XYxizZaR1K7vZoHvuw8dLnF17djy5p8natEVk1fAyyipu4/5M52IukZSzRyNc0Mlu3U0t3OaL2uOGoE+UlXDH8x02Xmh1RKGX8Fu8ud5GjefLwXVh+KRYkZBFI1/Rv0P0m4DrA2vwO4jh5OSy/KFGzM+MV0lUBI6F7hHG/eAGvcwbjx0ho3cLuJ4qcttmaU5SlLYnG7S3V/xTD6qYcnFulp9I1KI2Qyumr8Rc5nRuc7U6PjocZJCW9uk3HoWo1E7KJhe9zWRtFySQ0ADt4BZhsnqG1eI4nIw3Y95e09bXSyuB9IIRcM1FpwlSr+Ts27/EYvPD2HrQcP8AxUfzG/YFn23f4jF54ew9aDh/4qP5jfsCj6UYl6UfzM4f+U7fNf8AyK09ZhKbZnb5r/5FaekvYmX6eyMpzHTtqsyUzXtDm9Gw2cLi4EpG7sIBWrLLsa/Kam80PZmWopL2Lm4j2MtzgLZgoDz0s+2Raksuzj4/w/yM+2RaikuEMvTHsERFk4hERAEREAVfzhlOHNcbWSlzHMN2PZa4vuI3ggg/0CsCInRU2naMx95mD5TN6mf6p7zMHymb1M/1WnIta2dfPyfJmPvMwfKZvUz/AFT3mYPlM3qZ/qtORNbHn5PkzJuxuBhBFVOCCCCAwEEcCDbcVo9JG6FjWveXuAALyAC7tIG6/kX7Io23yYlklLqYVXzrkuPNxi1yyR9FrsGWIOrTxuP2VaEROjMZOLtGY+8zB8pm9TP9U95mD5TN6mf6rTkV1s6+fk+St5NybDlIP6Nz3vktqe+17C9gAAABvPrVkRFluzlKTk7YVWqsnioxOPEOlILG6ej08e9ezwr/ALd+HJWlFU6Ck1wR+P4Z7s00sGrT0rCzVa9r87c1z5SwP8G6VlOH69BedVtN9TnO4XPXZTCJfsNTqvY5cVo/dGCWG+npI3sva9tTS29udrqMyZl0ZXpugEnSd+52ot0+FytcqdRLGp1QUDnTLgzTT9AZOj79rtQbq4X3WuOtTyKBNp2jkwmi9zYIob6uijZHe1r6Wht7cr2XWiIQg85ZeGZ6YwGTo7ua7UG6vBN7WuF34LQe5dPDBq1dFGyPVa19LQ29uV7LtRWy6nVFKzLs8jxSbumnmfS1JNy9m8E8LkAgg242IvzBUccgV1eNFTikrojxaxpBcO0l1vWCtGRXUzos00qIrLmXoMtxdFTt0tvdxJu5x4Xcf/wVazHs87tqTV0lQ+lqHb3EC4J5ncQQTz3kHqV6RS2ZWSSd2Z/TbOpK5zXYjWy1TWm4i3sZf9reb+iynMu5RZgNVUzxu72fTaMNDQwNvuBvw39SsiJqZXlk9rK3nnKozbA2IymPS/XcN1X71zbWuOtWCnj6FrW8dIAv5BZfoiWYcm1RTs5ZEbmKVlRHM6CpYAA9ouCAbi4uCCLneCOPNduUMCqsG6Q1NY6p1adIc0jRa97EuN73HVwVkRLdUa8yWnSVitygKrEoq/pSDG0N6PTxsHi+q/7fVyVnREsy5N8lYxjKIxOvp63pS0wgDRpvqsXHjfd4XUrOiJYcm6sIiKECIiAIiIAiIgCIiAIiIAiIgCIiAIiIAiIgCIiAIiIAiIgCIiAIiIAiIgCIiAIiIAiIgCIiAIiIAiIgCIiAIiIAiIg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File:Partners in Health log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995"/>
            <a:ext cx="269219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act.pih.org/page/-/images/blog/crop-650x440-Haiti_0713_HUMEmergency_rrollins_18.jpg/@mx_6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387" y="3276600"/>
            <a:ext cx="282014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979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AMPATH</a:t>
            </a:r>
            <a:endParaRPr lang="en-US" dirty="0"/>
          </a:p>
        </p:txBody>
      </p:sp>
      <p:sp>
        <p:nvSpPr>
          <p:cNvPr id="3" name="Content Placeholder 2"/>
          <p:cNvSpPr>
            <a:spLocks noGrp="1"/>
          </p:cNvSpPr>
          <p:nvPr>
            <p:ph idx="1"/>
          </p:nvPr>
        </p:nvSpPr>
        <p:spPr/>
        <p:txBody>
          <a:bodyPr/>
          <a:lstStyle/>
          <a:p>
            <a:r>
              <a:rPr lang="en-US" dirty="0" smtClean="0"/>
              <a:t>Academic Model Providing Access To Healthcare</a:t>
            </a:r>
          </a:p>
          <a:p>
            <a:r>
              <a:rPr lang="en-US" dirty="0" err="1" smtClean="0"/>
              <a:t>Moi</a:t>
            </a:r>
            <a:r>
              <a:rPr lang="en-US" dirty="0" smtClean="0"/>
              <a:t> University and teaching hospital</a:t>
            </a:r>
          </a:p>
          <a:p>
            <a:pPr lvl="1"/>
            <a:r>
              <a:rPr lang="en-US" dirty="0" smtClean="0"/>
              <a:t>Partnership with a consortium of US universities led by Indiana University</a:t>
            </a:r>
          </a:p>
          <a:p>
            <a:r>
              <a:rPr lang="en-US" dirty="0" smtClean="0"/>
              <a:t>Manage health care in hospital/clinics across western Kenya</a:t>
            </a:r>
          </a:p>
          <a:p>
            <a:pPr lvl="1"/>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4210" y="5105400"/>
            <a:ext cx="1644691" cy="166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173581"/>
            <a:ext cx="2495550" cy="159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dimagi.com/wp-content/uploads/2014/01/usaid-logo.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077" y="5958532"/>
            <a:ext cx="2448723" cy="74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428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a:t>
            </a:r>
            <a:r>
              <a:rPr lang="en-US" dirty="0" smtClean="0"/>
              <a:t>requirements for a medical record system</a:t>
            </a:r>
            <a:endParaRPr lang="en-US" dirty="0"/>
          </a:p>
        </p:txBody>
      </p:sp>
      <p:sp>
        <p:nvSpPr>
          <p:cNvPr id="3" name="Content Placeholder 2"/>
          <p:cNvSpPr>
            <a:spLocks noGrp="1"/>
          </p:cNvSpPr>
          <p:nvPr>
            <p:ph idx="1"/>
          </p:nvPr>
        </p:nvSpPr>
        <p:spPr/>
        <p:txBody>
          <a:bodyPr/>
          <a:lstStyle/>
          <a:p>
            <a:r>
              <a:rPr lang="en-US" dirty="0" smtClean="0"/>
              <a:t>Capture information about </a:t>
            </a:r>
            <a:r>
              <a:rPr lang="en-US" dirty="0" smtClean="0"/>
              <a:t>patient encounters</a:t>
            </a:r>
            <a:endParaRPr lang="en-US" dirty="0" smtClean="0"/>
          </a:p>
          <a:p>
            <a:pPr lvl="1"/>
            <a:r>
              <a:rPr lang="en-US" dirty="0" smtClean="0"/>
              <a:t>Vital signs</a:t>
            </a:r>
          </a:p>
          <a:p>
            <a:pPr lvl="1"/>
            <a:r>
              <a:rPr lang="en-US" dirty="0" smtClean="0"/>
              <a:t>Test results</a:t>
            </a:r>
          </a:p>
          <a:p>
            <a:pPr lvl="1"/>
            <a:r>
              <a:rPr lang="en-US" dirty="0" smtClean="0"/>
              <a:t>Observations and notes tied to medical terminology</a:t>
            </a:r>
          </a:p>
          <a:p>
            <a:r>
              <a:rPr lang="en-US" dirty="0" smtClean="0"/>
              <a:t>Link together encounters by individual</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99789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OpenMRS</a:t>
            </a:r>
            <a:r>
              <a:rPr lang="en-US" dirty="0" smtClean="0"/>
              <a:t> History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Motivated by AMPATH model of using data in treatment</a:t>
            </a:r>
          </a:p>
          <a:p>
            <a:r>
              <a:rPr lang="en-US" dirty="0" smtClean="0"/>
              <a:t>(2004) Modeled after US system (</a:t>
            </a:r>
            <a:r>
              <a:rPr lang="en-US" dirty="0" err="1" smtClean="0"/>
              <a:t>Regenstrief</a:t>
            </a:r>
            <a:r>
              <a:rPr lang="en-US" dirty="0" smtClean="0"/>
              <a:t>)</a:t>
            </a:r>
          </a:p>
          <a:p>
            <a:r>
              <a:rPr lang="en-US" dirty="0" smtClean="0"/>
              <a:t>Connection with PIH</a:t>
            </a:r>
          </a:p>
          <a:p>
            <a:r>
              <a:rPr lang="en-US" dirty="0" smtClean="0"/>
              <a:t>Started with the data model</a:t>
            </a:r>
          </a:p>
          <a:p>
            <a:r>
              <a:rPr lang="en-US" dirty="0" smtClean="0"/>
              <a:t>Name selected with no reference to Open Source</a:t>
            </a:r>
          </a:p>
          <a:p>
            <a:r>
              <a:rPr lang="en-US" dirty="0" smtClean="0"/>
              <a:t>Launch February 2006 in Kenya</a:t>
            </a:r>
          </a:p>
          <a:p>
            <a:r>
              <a:rPr lang="en-US" dirty="0" smtClean="0"/>
              <a:t>Expanded with real software developers and Google Summer of Code</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927241"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4096" y="1"/>
            <a:ext cx="2189904"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1" y="5493938"/>
            <a:ext cx="2695362" cy="136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048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idx="1"/>
          </p:nvPr>
        </p:nvSpPr>
        <p:spPr/>
        <p:txBody>
          <a:bodyPr/>
          <a:lstStyle/>
          <a:p>
            <a:r>
              <a:rPr lang="en-US" dirty="0" smtClean="0"/>
              <a:t>Paper to Digital,  Nicki Dell</a:t>
            </a:r>
          </a:p>
          <a:p>
            <a:r>
              <a:rPr lang="en-US" dirty="0" smtClean="0"/>
              <a:t>Readings and assignments</a:t>
            </a:r>
          </a:p>
          <a:p>
            <a:r>
              <a:rPr lang="en-US" dirty="0" smtClean="0"/>
              <a:t>Medical Records in the US</a:t>
            </a:r>
          </a:p>
          <a:p>
            <a:r>
              <a:rPr lang="en-US" dirty="0" smtClean="0"/>
              <a:t>Global context</a:t>
            </a:r>
          </a:p>
          <a:p>
            <a:r>
              <a:rPr lang="en-US" dirty="0" smtClean="0"/>
              <a:t>Open MRS </a:t>
            </a:r>
          </a:p>
          <a:p>
            <a:r>
              <a:rPr lang="en-US" dirty="0" err="1" smtClean="0"/>
              <a:t>iSante</a:t>
            </a:r>
            <a:endParaRPr lang="en-US" dirty="0" smtClean="0"/>
          </a:p>
          <a:p>
            <a:r>
              <a:rPr lang="en-US" dirty="0" smtClean="0"/>
              <a:t>General discussion</a:t>
            </a:r>
          </a:p>
          <a:p>
            <a:endParaRPr lang="en-US" dirty="0" smtClean="0"/>
          </a:p>
        </p:txBody>
      </p:sp>
      <p:sp>
        <p:nvSpPr>
          <p:cNvPr id="4" name="Date Placeholder 3"/>
          <p:cNvSpPr>
            <a:spLocks noGrp="1"/>
          </p:cNvSpPr>
          <p:nvPr>
            <p:ph type="dt" sz="half" idx="10"/>
          </p:nvPr>
        </p:nvSpPr>
        <p:spPr/>
        <p:txBody>
          <a:bodyPr/>
          <a:lstStyle/>
          <a:p>
            <a:r>
              <a:rPr lang="en-US" smtClean="0"/>
              <a:t>1/28/2015</a:t>
            </a:r>
            <a:endParaRPr lang="en-US" dirty="0"/>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547645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OpenMSR</a:t>
            </a:r>
            <a:r>
              <a:rPr lang="en-US" dirty="0" smtClean="0"/>
              <a:t> Development</a:t>
            </a:r>
            <a:endParaRPr lang="en-US" dirty="0"/>
          </a:p>
        </p:txBody>
      </p:sp>
      <p:sp>
        <p:nvSpPr>
          <p:cNvPr id="3" name="Content Placeholder 2"/>
          <p:cNvSpPr>
            <a:spLocks noGrp="1"/>
          </p:cNvSpPr>
          <p:nvPr>
            <p:ph idx="1"/>
          </p:nvPr>
        </p:nvSpPr>
        <p:spPr/>
        <p:txBody>
          <a:bodyPr/>
          <a:lstStyle/>
          <a:p>
            <a:r>
              <a:rPr lang="en-US" dirty="0" smtClean="0"/>
              <a:t>Philosophy of Participatory Design </a:t>
            </a:r>
          </a:p>
          <a:p>
            <a:pPr lvl="1"/>
            <a:r>
              <a:rPr lang="en-US" dirty="0" smtClean="0"/>
              <a:t>Ask the doctors what they need</a:t>
            </a:r>
          </a:p>
          <a:p>
            <a:r>
              <a:rPr lang="en-US" dirty="0" smtClean="0"/>
              <a:t>2008 – Rwanda rolls out </a:t>
            </a:r>
            <a:r>
              <a:rPr lang="en-US" dirty="0" err="1" smtClean="0"/>
              <a:t>OpenMRS</a:t>
            </a:r>
            <a:r>
              <a:rPr lang="en-US" dirty="0" smtClean="0"/>
              <a:t> with local capacity</a:t>
            </a:r>
          </a:p>
          <a:p>
            <a:r>
              <a:rPr lang="en-US" dirty="0" smtClean="0"/>
              <a:t>Formal non-profit organization</a:t>
            </a:r>
          </a:p>
          <a:p>
            <a:r>
              <a:rPr lang="en-US" dirty="0" smtClean="0"/>
              <a:t>A small number of software developers manage and implement key modules</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1"/>
            <a:ext cx="1676399" cy="102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471" y="5331159"/>
            <a:ext cx="3482529" cy="1535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104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OpenMRS</a:t>
            </a:r>
            <a:r>
              <a:rPr lang="en-US" dirty="0" smtClean="0"/>
              <a:t> Design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33400"/>
            <a:ext cx="1889758"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37733"/>
            <a:ext cx="3733800" cy="124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743200"/>
            <a:ext cx="3130779" cy="245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373722"/>
            <a:ext cx="2343675" cy="1214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0226" y="2743200"/>
            <a:ext cx="2945449"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4311405"/>
            <a:ext cx="2329323" cy="200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635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in </a:t>
            </a:r>
            <a:r>
              <a:rPr lang="en-US" dirty="0" err="1" smtClean="0"/>
              <a:t>OpenMRS</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66334"/>
            <a:ext cx="348997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419600"/>
            <a:ext cx="282465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27" y="1557867"/>
            <a:ext cx="2895600" cy="278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29200" y="5562600"/>
            <a:ext cx="3505200" cy="646331"/>
          </a:xfrm>
          <a:prstGeom prst="rect">
            <a:avLst/>
          </a:prstGeom>
          <a:noFill/>
        </p:spPr>
        <p:txBody>
          <a:bodyPr wrap="square" rtlCol="0">
            <a:spAutoFit/>
          </a:bodyPr>
          <a:lstStyle/>
          <a:p>
            <a:r>
              <a:rPr lang="en-US" dirty="0" smtClean="0"/>
              <a:t>Inclusion of medical ontologies and concept sources</a:t>
            </a:r>
            <a:endParaRPr lang="en-US" dirty="0"/>
          </a:p>
        </p:txBody>
      </p:sp>
    </p:spTree>
    <p:extLst>
      <p:ext uri="{BB962C8B-B14F-4D97-AF65-F5344CB8AC3E}">
        <p14:creationId xmlns:p14="http://schemas.microsoft.com/office/powerpoint/2010/main" val="754411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requirements</a:t>
            </a:r>
            <a:endParaRPr lang="en-US" dirty="0"/>
          </a:p>
        </p:txBody>
      </p:sp>
      <p:sp>
        <p:nvSpPr>
          <p:cNvPr id="3" name="Content Placeholder 2"/>
          <p:cNvSpPr>
            <a:spLocks noGrp="1"/>
          </p:cNvSpPr>
          <p:nvPr>
            <p:ph idx="1"/>
          </p:nvPr>
        </p:nvSpPr>
        <p:spPr/>
        <p:txBody>
          <a:bodyPr/>
          <a:lstStyle/>
          <a:p>
            <a:r>
              <a:rPr lang="en-US" dirty="0" smtClean="0"/>
              <a:t>Capture information about encounter</a:t>
            </a:r>
          </a:p>
          <a:p>
            <a:pPr lvl="1"/>
            <a:r>
              <a:rPr lang="en-US" dirty="0" smtClean="0"/>
              <a:t>Vital signs</a:t>
            </a:r>
          </a:p>
          <a:p>
            <a:pPr lvl="1"/>
            <a:r>
              <a:rPr lang="en-US" dirty="0" smtClean="0"/>
              <a:t>Test results</a:t>
            </a:r>
          </a:p>
          <a:p>
            <a:pPr lvl="1"/>
            <a:r>
              <a:rPr lang="en-US" dirty="0" smtClean="0"/>
              <a:t>Observations and notes tied to medical terminology</a:t>
            </a:r>
          </a:p>
          <a:p>
            <a:r>
              <a:rPr lang="en-US" dirty="0" smtClean="0"/>
              <a:t>Link together encounters by individual</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428561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with </a:t>
            </a:r>
            <a:r>
              <a:rPr lang="en-US" dirty="0" err="1" smtClean="0"/>
              <a:t>OpenMRS</a:t>
            </a:r>
            <a:endParaRPr lang="en-US" dirty="0"/>
          </a:p>
        </p:txBody>
      </p:sp>
      <p:sp>
        <p:nvSpPr>
          <p:cNvPr id="3" name="Content Placeholder 2"/>
          <p:cNvSpPr>
            <a:spLocks noGrp="1"/>
          </p:cNvSpPr>
          <p:nvPr>
            <p:ph idx="1"/>
          </p:nvPr>
        </p:nvSpPr>
        <p:spPr/>
        <p:txBody>
          <a:bodyPr>
            <a:normAutofit fontScale="92500"/>
          </a:bodyPr>
          <a:lstStyle/>
          <a:p>
            <a:r>
              <a:rPr lang="en-US" dirty="0" smtClean="0"/>
              <a:t>Customization needed for different deployments</a:t>
            </a:r>
          </a:p>
          <a:p>
            <a:pPr lvl="1"/>
            <a:r>
              <a:rPr lang="en-US" dirty="0" smtClean="0"/>
              <a:t>Local instances with programmer support</a:t>
            </a:r>
          </a:p>
          <a:p>
            <a:r>
              <a:rPr lang="en-US" dirty="0" smtClean="0"/>
              <a:t>PC and networking infrastructure</a:t>
            </a:r>
          </a:p>
          <a:p>
            <a:r>
              <a:rPr lang="en-US" dirty="0" smtClean="0"/>
              <a:t>Delayed data entry</a:t>
            </a:r>
          </a:p>
          <a:p>
            <a:r>
              <a:rPr lang="en-US" dirty="0" smtClean="0"/>
              <a:t>Data quality</a:t>
            </a:r>
          </a:p>
          <a:p>
            <a:r>
              <a:rPr lang="en-US" dirty="0" smtClean="0"/>
              <a:t>Inconsistent level of use</a:t>
            </a:r>
          </a:p>
          <a:p>
            <a:r>
              <a:rPr lang="en-US" dirty="0" smtClean="0"/>
              <a:t>Patient identity</a:t>
            </a:r>
          </a:p>
          <a:p>
            <a:pPr lvl="1"/>
            <a:r>
              <a:rPr lang="en-US" dirty="0" smtClean="0"/>
              <a:t>Identities across different facilities or registrations</a:t>
            </a:r>
          </a:p>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4283554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Should one build a mobile device interface to a medical records system?</a:t>
            </a:r>
          </a:p>
          <a:p>
            <a:r>
              <a:rPr lang="en-US" dirty="0" smtClean="0"/>
              <a:t>Use cases</a:t>
            </a:r>
          </a:p>
          <a:p>
            <a:pPr lvl="1"/>
            <a:r>
              <a:rPr lang="en-US" dirty="0" smtClean="0"/>
              <a:t>Patient management (e.g., registration)</a:t>
            </a:r>
          </a:p>
          <a:p>
            <a:pPr lvl="1"/>
            <a:r>
              <a:rPr lang="en-US" dirty="0" smtClean="0"/>
              <a:t>Data entry for clinical notes or cases</a:t>
            </a:r>
          </a:p>
          <a:p>
            <a:pPr lvl="1"/>
            <a:r>
              <a:rPr lang="en-US" dirty="0" smtClean="0"/>
              <a:t>Access to test results and previous case data</a:t>
            </a:r>
          </a:p>
          <a:p>
            <a:pPr lvl="1"/>
            <a:r>
              <a:rPr lang="en-US" dirty="0" smtClean="0"/>
              <a:t>Medication ordering</a:t>
            </a:r>
          </a:p>
          <a:p>
            <a:pPr lvl="1"/>
            <a:r>
              <a:rPr lang="en-US" dirty="0" smtClean="0"/>
              <a:t>Clinical alerts</a:t>
            </a:r>
          </a:p>
          <a:p>
            <a:r>
              <a:rPr lang="en-US" dirty="0" smtClean="0"/>
              <a:t>Argument in favor</a:t>
            </a:r>
          </a:p>
          <a:p>
            <a:pPr lvl="1"/>
            <a:r>
              <a:rPr lang="en-US" dirty="0" smtClean="0"/>
              <a:t>Mobile devices will have greater availability than computers</a:t>
            </a:r>
          </a:p>
          <a:p>
            <a:pPr lvl="1"/>
            <a:r>
              <a:rPr lang="en-US" dirty="0" smtClean="0"/>
              <a:t>Technical challenge: Android application to provide more robust synchronization</a:t>
            </a:r>
          </a:p>
          <a:p>
            <a:r>
              <a:rPr lang="en-US" dirty="0" smtClean="0"/>
              <a:t>Other issues</a:t>
            </a:r>
          </a:p>
          <a:p>
            <a:pPr lvl="1"/>
            <a:r>
              <a:rPr lang="en-US" dirty="0" smtClean="0"/>
              <a:t>Security and privacy</a:t>
            </a:r>
          </a:p>
          <a:p>
            <a:pPr lvl="1"/>
            <a:r>
              <a:rPr lang="en-US" dirty="0" smtClean="0"/>
              <a:t>UI for small form factor </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pic>
        <p:nvPicPr>
          <p:cNvPr id="1026" name="Picture 2" descr="https://opendatakit.org/wp-content/uploads/2012/01/ampath-barco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80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295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AMPATH deployment of mobile phones and </a:t>
            </a:r>
            <a:r>
              <a:rPr lang="en-US" dirty="0" err="1" smtClean="0"/>
              <a:t>OpenMRS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case: Clinical Decision Support Systems</a:t>
            </a:r>
          </a:p>
          <a:p>
            <a:pPr lvl="1"/>
            <a:r>
              <a:rPr lang="en-US" dirty="0" smtClean="0"/>
              <a:t>Data available to clinician</a:t>
            </a:r>
          </a:p>
          <a:p>
            <a:pPr lvl="1"/>
            <a:r>
              <a:rPr lang="en-US" dirty="0" smtClean="0"/>
              <a:t>Reminders of actions to perform</a:t>
            </a:r>
          </a:p>
          <a:p>
            <a:r>
              <a:rPr lang="en-US" dirty="0" smtClean="0"/>
              <a:t>AMPATH</a:t>
            </a:r>
          </a:p>
          <a:p>
            <a:pPr lvl="1"/>
            <a:r>
              <a:rPr lang="en-US" dirty="0" smtClean="0"/>
              <a:t>Paper summaries</a:t>
            </a:r>
          </a:p>
          <a:p>
            <a:pPr lvl="1"/>
            <a:r>
              <a:rPr lang="en-US" dirty="0" smtClean="0"/>
              <a:t>Challenges: making summaries available, timeliness of summaries, printing summaries</a:t>
            </a:r>
          </a:p>
          <a:p>
            <a:r>
              <a:rPr lang="en-US" dirty="0" smtClean="0"/>
              <a:t>Solution</a:t>
            </a:r>
          </a:p>
          <a:p>
            <a:pPr lvl="1"/>
            <a:r>
              <a:rPr lang="en-US" dirty="0" smtClean="0"/>
              <a:t>Application built on top of ODK for access to </a:t>
            </a:r>
            <a:r>
              <a:rPr lang="en-US" dirty="0" err="1" smtClean="0"/>
              <a:t>OpenMRS</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334" y="2057400"/>
            <a:ext cx="1716666" cy="176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136" y="5273145"/>
            <a:ext cx="1903264"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76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Paperwork</a:t>
            </a:r>
            <a:endParaRPr lang="en-US" dirty="0"/>
          </a:p>
        </p:txBody>
      </p:sp>
      <p:sp>
        <p:nvSpPr>
          <p:cNvPr id="3" name="Content Placeholder 2"/>
          <p:cNvSpPr>
            <a:spLocks noGrp="1"/>
          </p:cNvSpPr>
          <p:nvPr>
            <p:ph idx="1"/>
          </p:nvPr>
        </p:nvSpPr>
        <p:spPr/>
        <p:txBody>
          <a:bodyPr/>
          <a:lstStyle/>
          <a:p>
            <a:r>
              <a:rPr lang="en-US" dirty="0" smtClean="0"/>
              <a:t>How does use of paper relate to EMR</a:t>
            </a:r>
          </a:p>
          <a:p>
            <a:pPr lvl="1"/>
            <a:r>
              <a:rPr lang="en-US" dirty="0" smtClean="0"/>
              <a:t>Completely parallel</a:t>
            </a:r>
          </a:p>
          <a:p>
            <a:pPr lvl="1"/>
            <a:r>
              <a:rPr lang="en-US" dirty="0" smtClean="0"/>
              <a:t>Data written on paper, then entered in EMR</a:t>
            </a:r>
          </a:p>
          <a:p>
            <a:pPr lvl="1"/>
            <a:r>
              <a:rPr lang="en-US" dirty="0" smtClean="0"/>
              <a:t>Data entered directly in EMR</a:t>
            </a:r>
          </a:p>
          <a:p>
            <a:r>
              <a:rPr lang="en-US" dirty="0" smtClean="0"/>
              <a:t>Level of use of EMR often varies substantially</a:t>
            </a:r>
          </a:p>
          <a:p>
            <a:pPr lvl="1"/>
            <a:r>
              <a:rPr lang="en-US" dirty="0" smtClean="0"/>
              <a:t>Inside a facility</a:t>
            </a:r>
          </a:p>
          <a:p>
            <a:pPr lvl="1"/>
            <a:r>
              <a:rPr lang="en-US" dirty="0" smtClean="0"/>
              <a:t>Between different facility inside a single system</a:t>
            </a:r>
          </a:p>
          <a:p>
            <a:pPr lvl="1"/>
            <a:r>
              <a:rPr lang="en-US" dirty="0" smtClean="0"/>
              <a:t>Over time</a:t>
            </a:r>
          </a:p>
          <a:p>
            <a:pPr lvl="1"/>
            <a:endParaRPr lang="en-US" dirty="0"/>
          </a:p>
          <a:p>
            <a:endParaRPr lang="en-US" dirty="0" smtClean="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766817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Content Placeholder 2"/>
          <p:cNvSpPr>
            <a:spLocks noGrp="1"/>
          </p:cNvSpPr>
          <p:nvPr>
            <p:ph idx="1"/>
          </p:nvPr>
        </p:nvSpPr>
        <p:spPr/>
        <p:txBody>
          <a:bodyPr/>
          <a:lstStyle/>
          <a:p>
            <a:r>
              <a:rPr lang="en-US" dirty="0" smtClean="0"/>
              <a:t>How is the MRS really used?</a:t>
            </a:r>
          </a:p>
          <a:p>
            <a:r>
              <a:rPr lang="en-US" dirty="0" smtClean="0"/>
              <a:t>Collection of data for external reporting</a:t>
            </a:r>
          </a:p>
          <a:p>
            <a:r>
              <a:rPr lang="en-US" dirty="0" smtClean="0"/>
              <a:t>Collection of data for process improvement</a:t>
            </a:r>
          </a:p>
          <a:p>
            <a:r>
              <a:rPr lang="en-US" dirty="0" smtClean="0"/>
              <a:t>Providing information to clinician during patient care</a:t>
            </a:r>
          </a:p>
          <a:p>
            <a:r>
              <a:rPr lang="en-US" dirty="0" smtClean="0"/>
              <a:t>Providing decision support for clinician</a:t>
            </a:r>
          </a:p>
          <a:p>
            <a:r>
              <a:rPr lang="en-US" dirty="0" smtClean="0"/>
              <a:t>Interface with services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071731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iSante</a:t>
            </a:r>
            <a:r>
              <a:rPr lang="en-US" dirty="0" smtClean="0"/>
              <a:t> MRS</a:t>
            </a:r>
            <a:endParaRPr lang="en-US" dirty="0"/>
          </a:p>
        </p:txBody>
      </p:sp>
      <p:sp>
        <p:nvSpPr>
          <p:cNvPr id="3" name="Content Placeholder 2"/>
          <p:cNvSpPr>
            <a:spLocks noGrp="1"/>
          </p:cNvSpPr>
          <p:nvPr>
            <p:ph idx="1"/>
          </p:nvPr>
        </p:nvSpPr>
        <p:spPr/>
        <p:txBody>
          <a:bodyPr/>
          <a:lstStyle/>
          <a:p>
            <a:r>
              <a:rPr lang="en-US" dirty="0" smtClean="0"/>
              <a:t>UW Clinical Research Group / I-Tech</a:t>
            </a:r>
          </a:p>
          <a:p>
            <a:pPr lvl="1"/>
            <a:r>
              <a:rPr lang="en-US" dirty="0" smtClean="0"/>
              <a:t>CDC Funded project for EMR in Haiti</a:t>
            </a:r>
          </a:p>
          <a:p>
            <a:pPr lvl="1"/>
            <a:r>
              <a:rPr lang="en-US" dirty="0" smtClean="0"/>
              <a:t>Started 2005</a:t>
            </a:r>
          </a:p>
          <a:p>
            <a:pPr lvl="1"/>
            <a:r>
              <a:rPr lang="en-US" dirty="0" smtClean="0"/>
              <a:t>Windows IIS application</a:t>
            </a:r>
          </a:p>
          <a:p>
            <a:pPr lvl="1"/>
            <a:r>
              <a:rPr lang="en-US" dirty="0" smtClean="0"/>
              <a:t>Roughly 70 clinics in Haiti</a:t>
            </a:r>
          </a:p>
          <a:p>
            <a:pPr lvl="1"/>
            <a:r>
              <a:rPr lang="en-US" dirty="0" smtClean="0"/>
              <a:t>Local implementations,  with daily backup of all data to a central server</a:t>
            </a:r>
          </a:p>
          <a:p>
            <a:pPr lvl="1"/>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929221"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71600" y="5410200"/>
            <a:ext cx="6400800" cy="1200329"/>
          </a:xfrm>
          <a:prstGeom prst="rect">
            <a:avLst/>
          </a:prstGeom>
          <a:solidFill>
            <a:schemeClr val="accent6">
              <a:lumMod val="40000"/>
              <a:lumOff val="60000"/>
            </a:schemeClr>
          </a:solidFill>
          <a:ln w="12700">
            <a:solidFill>
              <a:schemeClr val="tx1"/>
            </a:solidFill>
          </a:ln>
        </p:spPr>
        <p:txBody>
          <a:bodyPr wrap="square" rtlCol="0">
            <a:spAutoFit/>
          </a:bodyPr>
          <a:lstStyle/>
          <a:p>
            <a:r>
              <a:rPr lang="en-US" dirty="0"/>
              <a:t>While we subscribe to the widely held opinion that participatory</a:t>
            </a:r>
          </a:p>
          <a:p>
            <a:r>
              <a:rPr lang="en-US" dirty="0"/>
              <a:t>design is almost essential to the successful adoption of an IT</a:t>
            </a:r>
          </a:p>
          <a:p>
            <a:r>
              <a:rPr lang="en-US" dirty="0"/>
              <a:t>intervention, the initial requirements for the project were driven</a:t>
            </a:r>
          </a:p>
          <a:p>
            <a:r>
              <a:rPr lang="en-US" dirty="0"/>
              <a:t>by PEPFAR </a:t>
            </a:r>
            <a:r>
              <a:rPr lang="en-US" dirty="0" smtClean="0"/>
              <a:t>programmatic needs.  S. Wagner et al. [2009]</a:t>
            </a:r>
            <a:endParaRPr lang="en-US" dirty="0"/>
          </a:p>
        </p:txBody>
      </p:sp>
    </p:spTree>
    <p:extLst>
      <p:ext uri="{BB962C8B-B14F-4D97-AF65-F5344CB8AC3E}">
        <p14:creationId xmlns:p14="http://schemas.microsoft.com/office/powerpoint/2010/main" val="2727669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and Assignments</a:t>
            </a:r>
            <a:endParaRPr lang="en-US" dirty="0"/>
          </a:p>
        </p:txBody>
      </p:sp>
      <p:sp>
        <p:nvSpPr>
          <p:cNvPr id="3" name="Content Placeholder 2"/>
          <p:cNvSpPr>
            <a:spLocks noGrp="1"/>
          </p:cNvSpPr>
          <p:nvPr>
            <p:ph sz="half" idx="1"/>
          </p:nvPr>
        </p:nvSpPr>
        <p:spPr/>
        <p:txBody>
          <a:bodyPr/>
          <a:lstStyle/>
          <a:p>
            <a:r>
              <a:rPr lang="en-US" dirty="0" smtClean="0"/>
              <a:t>Homework 3</a:t>
            </a:r>
          </a:p>
          <a:p>
            <a:pPr lvl="1"/>
            <a:r>
              <a:rPr lang="en-US" dirty="0" smtClean="0"/>
              <a:t>Fahad!</a:t>
            </a:r>
          </a:p>
          <a:p>
            <a:r>
              <a:rPr lang="en-US" dirty="0" smtClean="0"/>
              <a:t>Readings</a:t>
            </a:r>
          </a:p>
          <a:p>
            <a:pPr lvl="1"/>
            <a:r>
              <a:rPr lang="en-US" dirty="0" smtClean="0"/>
              <a:t>Implementing electronic medical record systems in developing countries</a:t>
            </a:r>
          </a:p>
          <a:p>
            <a:pPr lvl="1"/>
            <a:r>
              <a:rPr lang="en-US" dirty="0" smtClean="0"/>
              <a:t>Clinical decision support challenges</a:t>
            </a:r>
          </a:p>
          <a:p>
            <a:pPr lvl="1"/>
            <a:r>
              <a:rPr lang="en-US" dirty="0" smtClean="0"/>
              <a:t>Open MSR </a:t>
            </a:r>
          </a:p>
        </p:txBody>
      </p:sp>
      <p:sp>
        <p:nvSpPr>
          <p:cNvPr id="7" name="Content Placeholder 6"/>
          <p:cNvSpPr>
            <a:spLocks noGrp="1"/>
          </p:cNvSpPr>
          <p:nvPr>
            <p:ph sz="half" idx="2"/>
          </p:nvPr>
        </p:nvSpPr>
        <p:spPr/>
        <p:txBody>
          <a:bodyPr/>
          <a:lstStyle/>
          <a:p>
            <a:endParaRPr lang="en-US"/>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12" t="2588" r="-10198" b="1671"/>
          <a:stretch/>
        </p:blipFill>
        <p:spPr bwMode="auto">
          <a:xfrm>
            <a:off x="5181600" y="1676400"/>
            <a:ext cx="3611880" cy="417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09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iSante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Key implementation issues: </a:t>
            </a:r>
          </a:p>
          <a:p>
            <a:pPr lvl="1"/>
            <a:r>
              <a:rPr lang="en-US" dirty="0" smtClean="0"/>
              <a:t>Infrastructure</a:t>
            </a:r>
          </a:p>
          <a:p>
            <a:pPr lvl="1"/>
            <a:r>
              <a:rPr lang="en-US" dirty="0" smtClean="0"/>
              <a:t>Distance between implementers and deployment</a:t>
            </a:r>
          </a:p>
          <a:p>
            <a:pPr lvl="1"/>
            <a:r>
              <a:rPr lang="en-US" dirty="0" smtClean="0"/>
              <a:t>Process of continuous development</a:t>
            </a:r>
          </a:p>
          <a:p>
            <a:r>
              <a:rPr lang="en-US" dirty="0" smtClean="0"/>
              <a:t>Focus of the tool is data entry and report generation</a:t>
            </a:r>
          </a:p>
          <a:p>
            <a:pPr lvl="1"/>
            <a:r>
              <a:rPr lang="en-US" dirty="0" smtClean="0"/>
              <a:t>Progress when data entry done at patient visit time (as opposed to batch entry later)</a:t>
            </a:r>
          </a:p>
          <a:p>
            <a:pPr lvl="1"/>
            <a:r>
              <a:rPr lang="en-US" dirty="0" smtClean="0"/>
              <a:t>Many monthly reports were still tabulated by hand</a:t>
            </a:r>
          </a:p>
          <a:p>
            <a:pPr lvl="1"/>
            <a:r>
              <a:rPr lang="en-US" dirty="0" smtClean="0"/>
              <a:t>Uses to improve care:  generate lists of missed appointments and people late for medication</a:t>
            </a:r>
          </a:p>
          <a:p>
            <a:r>
              <a:rPr lang="en-US" dirty="0" smtClean="0"/>
              <a:t>Patient privacy</a:t>
            </a:r>
          </a:p>
          <a:p>
            <a:pPr lvl="1"/>
            <a:r>
              <a:rPr lang="en-US" dirty="0" smtClean="0"/>
              <a:t>Records restricted to individual clinics</a:t>
            </a:r>
          </a:p>
          <a:p>
            <a:pPr lvl="1"/>
            <a:r>
              <a:rPr lang="en-US" dirty="0" smtClean="0"/>
              <a:t>Complications when people moved</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693" y="0"/>
            <a:ext cx="2792307" cy="185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423" y="4644112"/>
            <a:ext cx="2240845" cy="221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76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HT" dirty="0" err="1" smtClean="0">
                <a:solidFill>
                  <a:srgbClr val="841822"/>
                </a:solidFill>
              </a:rPr>
              <a:t>Haiti</a:t>
            </a:r>
            <a:r>
              <a:rPr lang="fr-HT" dirty="0" smtClean="0">
                <a:solidFill>
                  <a:srgbClr val="841822"/>
                </a:solidFill>
              </a:rPr>
              <a:t> </a:t>
            </a:r>
            <a:r>
              <a:rPr lang="fr-HT" dirty="0" err="1" smtClean="0">
                <a:solidFill>
                  <a:srgbClr val="841822"/>
                </a:solidFill>
              </a:rPr>
              <a:t>Context</a:t>
            </a:r>
            <a:endParaRPr lang="fr-HT" dirty="0">
              <a:solidFill>
                <a:srgbClr val="841822"/>
              </a:solidFill>
            </a:endParaRPr>
          </a:p>
        </p:txBody>
      </p:sp>
      <p:pic>
        <p:nvPicPr>
          <p:cNvPr id="5" name="Content Placeholder 3" descr="C:\Users\deriel\AppData\Local\Microsoft\Windows\Temporary Internet Files\Content.Outlook\8X2FC229\allSites.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571" y="1168290"/>
            <a:ext cx="3728856" cy="2283248"/>
          </a:xfrm>
          <a:prstGeom prst="rect">
            <a:avLst/>
          </a:prstGeom>
          <a:noFill/>
          <a:ln w="9525">
            <a:noFill/>
            <a:miter lim="800000"/>
            <a:headEnd/>
            <a:tailEnd/>
          </a:ln>
        </p:spPr>
      </p:pic>
      <p:sp>
        <p:nvSpPr>
          <p:cNvPr id="11" name="Content Placeholder 2"/>
          <p:cNvSpPr txBox="1">
            <a:spLocks/>
          </p:cNvSpPr>
          <p:nvPr/>
        </p:nvSpPr>
        <p:spPr>
          <a:xfrm>
            <a:off x="4554070" y="3705531"/>
            <a:ext cx="3803357" cy="4267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Tx/>
            </a:pPr>
            <a:r>
              <a:rPr lang="en-US" sz="2000" dirty="0" smtClean="0"/>
              <a:t>Expansion of development assistance for health since 1990</a:t>
            </a:r>
            <a:endParaRPr lang="fr-HT" sz="2000" dirty="0"/>
          </a:p>
          <a:p>
            <a:pPr>
              <a:buClrTx/>
            </a:pPr>
            <a:r>
              <a:rPr lang="en-US" sz="2000" dirty="0" smtClean="0"/>
              <a:t>Scale-up of HIV antiretroviral therapy (ART)</a:t>
            </a:r>
            <a:endParaRPr lang="en-US" sz="1800" dirty="0" smtClean="0"/>
          </a:p>
          <a:p>
            <a:pPr>
              <a:buClrTx/>
            </a:pPr>
            <a:r>
              <a:rPr lang="en-US" sz="2000" dirty="0" smtClean="0"/>
              <a:t>Scale up of electronic health information systems</a:t>
            </a:r>
          </a:p>
          <a:p>
            <a:pPr marL="0" indent="0">
              <a:buClrTx/>
              <a:buNone/>
            </a:pPr>
            <a:endParaRPr lang="en-US" sz="2000" dirty="0"/>
          </a:p>
        </p:txBody>
      </p:sp>
      <p:pic>
        <p:nvPicPr>
          <p:cNvPr id="1044"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942" y="3705531"/>
            <a:ext cx="3780606" cy="227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191" y="1174147"/>
            <a:ext cx="3803357" cy="228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969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Adherence</a:t>
            </a:r>
            <a:endParaRPr lang="en-US" dirty="0"/>
          </a:p>
        </p:txBody>
      </p:sp>
      <p:sp>
        <p:nvSpPr>
          <p:cNvPr id="3" name="Content Placeholder 2"/>
          <p:cNvSpPr>
            <a:spLocks noGrp="1"/>
          </p:cNvSpPr>
          <p:nvPr>
            <p:ph idx="1"/>
          </p:nvPr>
        </p:nvSpPr>
        <p:spPr/>
        <p:txBody>
          <a:bodyPr/>
          <a:lstStyle/>
          <a:p>
            <a:r>
              <a:rPr lang="fr-HT" dirty="0"/>
              <a:t>Relationship </a:t>
            </a:r>
            <a:r>
              <a:rPr lang="fr-HT" dirty="0" err="1"/>
              <a:t>between</a:t>
            </a:r>
            <a:r>
              <a:rPr lang="fr-HT" dirty="0"/>
              <a:t> HIV </a:t>
            </a:r>
            <a:r>
              <a:rPr lang="fr-HT" dirty="0" err="1"/>
              <a:t>antiretroviral</a:t>
            </a:r>
            <a:r>
              <a:rPr lang="fr-HT" dirty="0"/>
              <a:t> </a:t>
            </a:r>
            <a:r>
              <a:rPr lang="fr-HT" dirty="0" err="1"/>
              <a:t>therapy</a:t>
            </a:r>
            <a:r>
              <a:rPr lang="fr-HT" dirty="0"/>
              <a:t> (ART) </a:t>
            </a:r>
            <a:r>
              <a:rPr lang="fr-HT" dirty="0" err="1"/>
              <a:t>adherence</a:t>
            </a:r>
            <a:r>
              <a:rPr lang="fr-HT" dirty="0"/>
              <a:t> and HIV viral suppression </a:t>
            </a:r>
            <a:r>
              <a:rPr lang="fr-HT" dirty="0" err="1"/>
              <a:t>is</a:t>
            </a:r>
            <a:r>
              <a:rPr lang="fr-HT" dirty="0"/>
              <a:t> </a:t>
            </a:r>
            <a:r>
              <a:rPr lang="fr-HT" dirty="0" err="1"/>
              <a:t>well-established</a:t>
            </a:r>
            <a:r>
              <a:rPr lang="fr-HT" dirty="0"/>
              <a:t> </a:t>
            </a:r>
            <a:endParaRPr lang="fr-HT" sz="1300" dirty="0"/>
          </a:p>
          <a:p>
            <a:r>
              <a:rPr lang="fr-HT" dirty="0"/>
              <a:t>Second-line ART </a:t>
            </a:r>
            <a:r>
              <a:rPr lang="fr-HT" dirty="0" err="1"/>
              <a:t>regimens</a:t>
            </a:r>
            <a:r>
              <a:rPr lang="fr-HT" dirty="0"/>
              <a:t> are </a:t>
            </a:r>
            <a:r>
              <a:rPr lang="fr-HT" dirty="0" err="1"/>
              <a:t>expensive</a:t>
            </a:r>
            <a:r>
              <a:rPr lang="fr-HT" dirty="0"/>
              <a:t> and not </a:t>
            </a:r>
            <a:r>
              <a:rPr lang="fr-HT" dirty="0" err="1"/>
              <a:t>widely</a:t>
            </a:r>
            <a:r>
              <a:rPr lang="fr-HT" dirty="0"/>
              <a:t> </a:t>
            </a:r>
            <a:r>
              <a:rPr lang="fr-HT" dirty="0" err="1"/>
              <a:t>available</a:t>
            </a:r>
            <a:endParaRPr lang="fr-HT" dirty="0"/>
          </a:p>
          <a:p>
            <a:r>
              <a:rPr lang="fr-HT" dirty="0"/>
              <a:t>No </a:t>
            </a:r>
            <a:r>
              <a:rPr lang="fr-HT" dirty="0" err="1"/>
              <a:t>perfect</a:t>
            </a:r>
            <a:r>
              <a:rPr lang="fr-HT" dirty="0"/>
              <a:t> </a:t>
            </a:r>
            <a:r>
              <a:rPr lang="fr-HT" dirty="0" err="1"/>
              <a:t>measures</a:t>
            </a:r>
            <a:r>
              <a:rPr lang="fr-HT" dirty="0"/>
              <a:t> of ART </a:t>
            </a:r>
            <a:r>
              <a:rPr lang="fr-HT" dirty="0" err="1" smtClean="0"/>
              <a:t>adherence</a:t>
            </a:r>
            <a:endParaRPr lang="fr-HT" dirty="0" smtClean="0"/>
          </a:p>
          <a:p>
            <a:pPr lvl="1"/>
            <a:r>
              <a:rPr lang="fr-HT" dirty="0" smtClean="0"/>
              <a:t>Self </a:t>
            </a:r>
            <a:r>
              <a:rPr lang="fr-HT" dirty="0" err="1" smtClean="0"/>
              <a:t>reported</a:t>
            </a:r>
            <a:r>
              <a:rPr lang="fr-HT" dirty="0" smtClean="0"/>
              <a:t> </a:t>
            </a:r>
            <a:r>
              <a:rPr lang="fr-HT" dirty="0" err="1" smtClean="0"/>
              <a:t>adherence</a:t>
            </a:r>
            <a:endParaRPr lang="fr-HT" dirty="0" smtClean="0"/>
          </a:p>
          <a:p>
            <a:pPr lvl="1"/>
            <a:r>
              <a:rPr lang="fr-HT" dirty="0" err="1" smtClean="0"/>
              <a:t>Pharmacy</a:t>
            </a:r>
            <a:r>
              <a:rPr lang="fr-HT" dirty="0" smtClean="0"/>
              <a:t> data (</a:t>
            </a:r>
            <a:r>
              <a:rPr lang="fr-HT" dirty="0" err="1" smtClean="0"/>
              <a:t>considered</a:t>
            </a:r>
            <a:r>
              <a:rPr lang="fr-HT" dirty="0" smtClean="0"/>
              <a:t> </a:t>
            </a:r>
            <a:r>
              <a:rPr lang="fr-HT" dirty="0" err="1" smtClean="0"/>
              <a:t>accurate</a:t>
            </a:r>
            <a:r>
              <a:rPr lang="fr-HT" dirty="0" smtClean="0"/>
              <a:t> in </a:t>
            </a:r>
            <a:r>
              <a:rPr lang="fr-HT" dirty="0" err="1" smtClean="0"/>
              <a:t>iSante</a:t>
            </a:r>
            <a:r>
              <a:rPr lang="fr-HT" dirty="0" smtClean="0"/>
              <a:t>)</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1600199" cy="161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614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I-Tech Study</a:t>
            </a:r>
            <a:endParaRPr lang="en-US" dirty="0"/>
          </a:p>
        </p:txBody>
      </p:sp>
      <p:sp>
        <p:nvSpPr>
          <p:cNvPr id="8" name="Content Placeholder 7"/>
          <p:cNvSpPr>
            <a:spLocks noGrp="1"/>
          </p:cNvSpPr>
          <p:nvPr>
            <p:ph sz="half" idx="1"/>
          </p:nvPr>
        </p:nvSpPr>
        <p:spPr/>
        <p:txBody>
          <a:bodyPr>
            <a:normAutofit lnSpcReduction="10000"/>
          </a:bodyPr>
          <a:lstStyle/>
          <a:p>
            <a:r>
              <a:rPr lang="en-US" dirty="0" smtClean="0"/>
              <a:t>Compare pharmacy and self-report measures of adherence</a:t>
            </a:r>
          </a:p>
          <a:p>
            <a:pPr lvl="1"/>
            <a:r>
              <a:rPr lang="en-US" dirty="0" smtClean="0"/>
              <a:t>Adherence measured by CD4 count</a:t>
            </a:r>
          </a:p>
          <a:p>
            <a:r>
              <a:rPr lang="en-US" dirty="0" smtClean="0"/>
              <a:t>Result</a:t>
            </a:r>
          </a:p>
          <a:p>
            <a:pPr lvl="1"/>
            <a:r>
              <a:rPr lang="en-US" dirty="0" smtClean="0"/>
              <a:t>Pharmacy data a far stronger predictor</a:t>
            </a:r>
          </a:p>
          <a:p>
            <a:r>
              <a:rPr lang="en-US" dirty="0" smtClean="0"/>
              <a:t>Use</a:t>
            </a:r>
          </a:p>
          <a:p>
            <a:pPr lvl="1"/>
            <a:r>
              <a:rPr lang="en-US" dirty="0" smtClean="0"/>
              <a:t>High risk patients can be given extra counseling</a:t>
            </a:r>
            <a:endParaRPr lang="en-US" dirty="0"/>
          </a:p>
        </p:txBody>
      </p:sp>
      <p:sp>
        <p:nvSpPr>
          <p:cNvPr id="9" name="Content Placeholder 8"/>
          <p:cNvSpPr>
            <a:spLocks noGrp="1"/>
          </p:cNvSpPr>
          <p:nvPr>
            <p:ph sz="half" idx="2"/>
          </p:nvPr>
        </p:nvSpPr>
        <p:spPr/>
        <p:txBody>
          <a:bodyPr>
            <a:normAutofit lnSpcReduction="10000"/>
          </a:bodyPr>
          <a:lstStyle/>
          <a:p>
            <a:endParaRPr lang="en-US"/>
          </a:p>
        </p:txBody>
      </p:sp>
      <p:sp>
        <p:nvSpPr>
          <p:cNvPr id="4" name="Date Placeholder 3"/>
          <p:cNvSpPr>
            <a:spLocks noGrp="1"/>
          </p:cNvSpPr>
          <p:nvPr>
            <p:ph type="dt" sz="half" idx="10"/>
          </p:nvPr>
        </p:nvSpPr>
        <p:spPr/>
        <p:txBody>
          <a:bodyPr/>
          <a:lstStyle/>
          <a:p>
            <a:r>
              <a:rPr lang="en-US" dirty="0" smtClean="0"/>
              <a:t>1/28/2015</a:t>
            </a:r>
            <a:endParaRPr lang="en-US" dirty="0"/>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545630" cy="213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105400" y="3886200"/>
            <a:ext cx="3581400" cy="923330"/>
          </a:xfrm>
          <a:prstGeom prst="rect">
            <a:avLst/>
          </a:prstGeom>
          <a:noFill/>
        </p:spPr>
        <p:txBody>
          <a:bodyPr wrap="square" rtlCol="0">
            <a:spAutoFit/>
          </a:bodyPr>
          <a:lstStyle/>
          <a:p>
            <a:r>
              <a:rPr lang="en-US" dirty="0" smtClean="0"/>
              <a:t>PDC, MPR:  Pharmacy data</a:t>
            </a:r>
          </a:p>
          <a:p>
            <a:r>
              <a:rPr lang="en-US" dirty="0" smtClean="0"/>
              <a:t>VAS, </a:t>
            </a:r>
            <a:r>
              <a:rPr lang="en-US" dirty="0" err="1" smtClean="0"/>
              <a:t>NoMD</a:t>
            </a:r>
            <a:r>
              <a:rPr lang="en-US" dirty="0" smtClean="0"/>
              <a:t>: Self-report</a:t>
            </a:r>
          </a:p>
          <a:p>
            <a:endParaRPr lang="en-US" dirty="0"/>
          </a:p>
        </p:txBody>
      </p:sp>
    </p:spTree>
    <p:extLst>
      <p:ext uri="{BB962C8B-B14F-4D97-AF65-F5344CB8AC3E}">
        <p14:creationId xmlns:p14="http://schemas.microsoft.com/office/powerpoint/2010/main" val="605168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Record Systems – Random  thoughts and questions</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Is the developing world MRS problem the same as the developed world MRS problem?</a:t>
            </a:r>
          </a:p>
          <a:p>
            <a:r>
              <a:rPr lang="en-US" dirty="0" smtClean="0"/>
              <a:t>Is the key problem just keeping networked PCs up and running in a facility with poor infrastructure and limited IT support?</a:t>
            </a:r>
          </a:p>
          <a:p>
            <a:r>
              <a:rPr lang="en-US" dirty="0" smtClean="0"/>
              <a:t>What is the level of technical support necessary to run </a:t>
            </a:r>
            <a:r>
              <a:rPr lang="en-US" dirty="0" err="1" smtClean="0"/>
              <a:t>OpenMRS</a:t>
            </a:r>
            <a:r>
              <a:rPr lang="en-US" dirty="0" smtClean="0"/>
              <a:t> in a network of health facilities?</a:t>
            </a:r>
          </a:p>
          <a:p>
            <a:r>
              <a:rPr lang="en-US" dirty="0" smtClean="0"/>
              <a:t>Will </a:t>
            </a:r>
            <a:r>
              <a:rPr lang="en-US" dirty="0" err="1" smtClean="0"/>
              <a:t>OpenMRS</a:t>
            </a:r>
            <a:r>
              <a:rPr lang="en-US" dirty="0" smtClean="0"/>
              <a:t> be around in 10 years?</a:t>
            </a:r>
          </a:p>
          <a:p>
            <a:r>
              <a:rPr lang="en-US" dirty="0" smtClean="0"/>
              <a:t>How to do Medical Record Systems tie into the agendas of different ICT and Global Health organizations?</a:t>
            </a:r>
            <a:endParaRPr lang="en-US" dirty="0"/>
          </a:p>
        </p:txBody>
      </p:sp>
      <p:sp>
        <p:nvSpPr>
          <p:cNvPr id="5" name="Date Placeholder 4"/>
          <p:cNvSpPr>
            <a:spLocks noGrp="1"/>
          </p:cNvSpPr>
          <p:nvPr>
            <p:ph type="dt" sz="half" idx="10"/>
          </p:nvPr>
        </p:nvSpPr>
        <p:spPr/>
        <p:txBody>
          <a:bodyPr/>
          <a:lstStyle/>
          <a:p>
            <a:r>
              <a:rPr lang="en-US" smtClean="0"/>
              <a:t>1/28/2015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pic>
        <p:nvPicPr>
          <p:cNvPr id="3074" name="Picture 2" descr="http://www.washington.lib.ia.us/services/services-images/question-guy/image_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7" y="0"/>
            <a:ext cx="770467" cy="115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19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4</a:t>
            </a:r>
            <a:endParaRPr lang="en-US" dirty="0"/>
          </a:p>
        </p:txBody>
      </p:sp>
      <p:sp>
        <p:nvSpPr>
          <p:cNvPr id="8" name="Content Placeholder 7"/>
          <p:cNvSpPr>
            <a:spLocks noGrp="1"/>
          </p:cNvSpPr>
          <p:nvPr>
            <p:ph idx="1"/>
          </p:nvPr>
        </p:nvSpPr>
        <p:spPr>
          <a:xfrm>
            <a:off x="457200" y="1600201"/>
            <a:ext cx="8229600" cy="2286000"/>
          </a:xfrm>
        </p:spPr>
        <p:txBody>
          <a:bodyPr/>
          <a:lstStyle/>
          <a:p>
            <a:r>
              <a:rPr lang="en-US" dirty="0" smtClean="0"/>
              <a:t>Install the standalone instance of </a:t>
            </a:r>
            <a:r>
              <a:rPr lang="en-US" dirty="0" err="1" smtClean="0"/>
              <a:t>OpenMRS</a:t>
            </a:r>
            <a:r>
              <a:rPr lang="en-US" dirty="0"/>
              <a:t> from </a:t>
            </a:r>
            <a:r>
              <a:rPr lang="en-US" dirty="0">
                <a:hlinkClick r:id="rId2"/>
              </a:rPr>
              <a:t>http://openmrs.org/download</a:t>
            </a:r>
            <a:r>
              <a:rPr lang="en-US" dirty="0" smtClean="0">
                <a:hlinkClick r:id="rId2"/>
              </a:rPr>
              <a:t>/</a:t>
            </a:r>
            <a:endParaRPr lang="en-US" dirty="0" smtClean="0"/>
          </a:p>
          <a:p>
            <a:r>
              <a:rPr lang="en-US" dirty="0" smtClean="0"/>
              <a:t>Configure </a:t>
            </a:r>
            <a:r>
              <a:rPr lang="en-US" dirty="0" err="1" smtClean="0"/>
              <a:t>OpenMRS</a:t>
            </a:r>
            <a:r>
              <a:rPr lang="en-US" dirty="0" smtClean="0"/>
              <a:t> for use by Madam </a:t>
            </a:r>
            <a:r>
              <a:rPr lang="en-US" dirty="0" err="1" smtClean="0"/>
              <a:t>Pomfrey</a:t>
            </a:r>
            <a:r>
              <a:rPr lang="en-US" dirty="0" smtClean="0"/>
              <a:t> at Hogwarts Infirmary</a:t>
            </a:r>
            <a:endParaRPr lang="en-US" dirty="0"/>
          </a:p>
        </p:txBody>
      </p:sp>
      <p:sp>
        <p:nvSpPr>
          <p:cNvPr id="5" name="Date Placeholder 4"/>
          <p:cNvSpPr>
            <a:spLocks noGrp="1"/>
          </p:cNvSpPr>
          <p:nvPr>
            <p:ph type="dt" sz="half" idx="10"/>
          </p:nvPr>
        </p:nvSpPr>
        <p:spPr/>
        <p:txBody>
          <a:bodyPr/>
          <a:lstStyle/>
          <a:p>
            <a:r>
              <a:rPr lang="en-US" smtClean="0"/>
              <a:t>1/28/2015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9" name="Multiply 8"/>
          <p:cNvSpPr/>
          <p:nvPr/>
        </p:nvSpPr>
        <p:spPr>
          <a:xfrm>
            <a:off x="-1295400" y="1295400"/>
            <a:ext cx="11142133" cy="2743200"/>
          </a:xfrm>
          <a:prstGeom prst="mathMultiply">
            <a:avLst/>
          </a:prstGeom>
          <a:solidFill>
            <a:schemeClr val="accent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4495800"/>
            <a:ext cx="8534400" cy="2031325"/>
          </a:xfrm>
          <a:prstGeom prst="rect">
            <a:avLst/>
          </a:prstGeom>
          <a:noFill/>
        </p:spPr>
        <p:txBody>
          <a:bodyPr wrap="square" rtlCol="0">
            <a:spAutoFit/>
          </a:bodyPr>
          <a:lstStyle/>
          <a:p>
            <a:r>
              <a:rPr lang="en-US" dirty="0" smtClean="0"/>
              <a:t>Write a review of the 2005 “Implementing electronic medical record systems in developing countries” paper by Hamish Fraser et al.  Assess how well this paper has withstood the test of time.  How much of the paper is still relevant in 2015?</a:t>
            </a:r>
          </a:p>
          <a:p>
            <a:endParaRPr lang="en-US" dirty="0"/>
          </a:p>
          <a:p>
            <a:r>
              <a:rPr lang="en-US" dirty="0" smtClean="0"/>
              <a:t>Expected length: one or two pages.</a:t>
            </a:r>
          </a:p>
          <a:p>
            <a:endParaRPr lang="en-US" dirty="0"/>
          </a:p>
          <a:p>
            <a:endParaRPr lang="en-US" dirty="0"/>
          </a:p>
        </p:txBody>
      </p:sp>
      <p:pic>
        <p:nvPicPr>
          <p:cNvPr id="2050" name="Picture 2" descr="http://img3.wikia.nocookie.net/__cb20110727213940/harrypotter/images/1/12/Harry-potter-and-dobby-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 y="228601"/>
            <a:ext cx="2201333" cy="132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4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Medical Records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Developed world context</a:t>
            </a:r>
          </a:p>
          <a:p>
            <a:pPr lvl="1"/>
            <a:r>
              <a:rPr lang="en-US" dirty="0" smtClean="0"/>
              <a:t>Paper versus electronic records</a:t>
            </a:r>
          </a:p>
          <a:p>
            <a:r>
              <a:rPr lang="en-US" dirty="0" smtClean="0"/>
              <a:t>Multiple views</a:t>
            </a:r>
          </a:p>
          <a:p>
            <a:pPr lvl="1"/>
            <a:r>
              <a:rPr lang="en-US" dirty="0" smtClean="0"/>
              <a:t>Container for holding information about patient</a:t>
            </a:r>
          </a:p>
          <a:p>
            <a:pPr lvl="1"/>
            <a:r>
              <a:rPr lang="en-US" dirty="0" smtClean="0"/>
              <a:t>Tool for aggregating information for secondary uses (billing, test management)</a:t>
            </a:r>
          </a:p>
          <a:p>
            <a:pPr lvl="1"/>
            <a:r>
              <a:rPr lang="en-US" dirty="0" smtClean="0"/>
              <a:t>Source of data for monitoring an reporting</a:t>
            </a:r>
          </a:p>
          <a:p>
            <a:r>
              <a:rPr lang="en-US" dirty="0" smtClean="0"/>
              <a:t>In US</a:t>
            </a:r>
          </a:p>
          <a:p>
            <a:pPr lvl="1"/>
            <a:r>
              <a:rPr lang="en-US" dirty="0" smtClean="0"/>
              <a:t>Many different products available</a:t>
            </a:r>
          </a:p>
          <a:p>
            <a:pPr lvl="1"/>
            <a:r>
              <a:rPr lang="en-US" dirty="0" smtClean="0"/>
              <a:t>$$$$</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pic>
        <p:nvPicPr>
          <p:cNvPr id="1026" name="Picture 2" descr="http://www.handylife.com/images/stories/hpe/hpe_screen_documen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219200"/>
            <a:ext cx="2583159" cy="18616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deptconsultants.com/images/ims/visit-notes-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724400"/>
            <a:ext cx="2583159" cy="155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790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Records in the US</a:t>
            </a:r>
            <a:endParaRPr lang="en-US" dirty="0"/>
          </a:p>
        </p:txBody>
      </p:sp>
      <p:sp>
        <p:nvSpPr>
          <p:cNvPr id="3" name="Content Placeholder 2"/>
          <p:cNvSpPr>
            <a:spLocks noGrp="1"/>
          </p:cNvSpPr>
          <p:nvPr>
            <p:ph idx="1"/>
          </p:nvPr>
        </p:nvSpPr>
        <p:spPr/>
        <p:txBody>
          <a:bodyPr/>
          <a:lstStyle/>
          <a:p>
            <a:r>
              <a:rPr lang="en-US" dirty="0" smtClean="0"/>
              <a:t>Hospitals / Clinics slow to adopt</a:t>
            </a:r>
          </a:p>
          <a:p>
            <a:pPr lvl="1"/>
            <a:r>
              <a:rPr lang="en-US" dirty="0" smtClean="0"/>
              <a:t>2008 use,  about 20%</a:t>
            </a:r>
          </a:p>
          <a:p>
            <a:pPr lvl="1"/>
            <a:r>
              <a:rPr lang="en-US" dirty="0" smtClean="0"/>
              <a:t>IT Spending in Healthcare is low (2%)</a:t>
            </a:r>
          </a:p>
          <a:p>
            <a:r>
              <a:rPr lang="en-US" dirty="0" smtClean="0"/>
              <a:t>Growing mandates for use</a:t>
            </a:r>
          </a:p>
          <a:p>
            <a:pPr lvl="1"/>
            <a:r>
              <a:rPr lang="en-US" dirty="0" smtClean="0"/>
              <a:t>Medicare fines</a:t>
            </a:r>
          </a:p>
          <a:p>
            <a:pPr lvl="1"/>
            <a:r>
              <a:rPr lang="en-US" dirty="0" smtClean="0"/>
              <a:t>HITECH incentives</a:t>
            </a:r>
          </a:p>
          <a:p>
            <a:r>
              <a:rPr lang="en-US" dirty="0" smtClean="0"/>
              <a:t>Debates on cost savings</a:t>
            </a:r>
          </a:p>
          <a:p>
            <a:r>
              <a:rPr lang="en-US" dirty="0" smtClean="0"/>
              <a:t>Issues about security and privacy</a:t>
            </a:r>
          </a:p>
          <a:p>
            <a:pPr lvl="1"/>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377212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Reasons Doctors Hate EMRs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b="1" dirty="0"/>
              <a:t>Time-Consuming Data </a:t>
            </a:r>
            <a:r>
              <a:rPr lang="en-US" b="1" dirty="0" smtClean="0"/>
              <a:t>Entry</a:t>
            </a:r>
          </a:p>
          <a:p>
            <a:pPr marL="514350" indent="-514350">
              <a:buFont typeface="+mj-lt"/>
              <a:buAutoNum type="arabicPeriod"/>
            </a:pPr>
            <a:r>
              <a:rPr lang="en-US" b="1" dirty="0"/>
              <a:t>User Interfaces That Do Not Match Clinical </a:t>
            </a:r>
            <a:r>
              <a:rPr lang="en-US" b="1" dirty="0" smtClean="0"/>
              <a:t>Workflow</a:t>
            </a:r>
          </a:p>
          <a:p>
            <a:pPr marL="514350" indent="-514350">
              <a:buFont typeface="+mj-lt"/>
              <a:buAutoNum type="arabicPeriod"/>
            </a:pPr>
            <a:r>
              <a:rPr lang="en-US" b="1" dirty="0"/>
              <a:t>Interference with Face-to-Face </a:t>
            </a:r>
            <a:r>
              <a:rPr lang="en-US" b="1" dirty="0" smtClean="0"/>
              <a:t>Care</a:t>
            </a:r>
          </a:p>
          <a:p>
            <a:pPr marL="514350" indent="-514350">
              <a:buFont typeface="+mj-lt"/>
              <a:buAutoNum type="arabicPeriod"/>
            </a:pPr>
            <a:r>
              <a:rPr lang="en-US" b="1" dirty="0"/>
              <a:t>Insufficient Health Information </a:t>
            </a:r>
            <a:r>
              <a:rPr lang="en-US" b="1" dirty="0" smtClean="0"/>
              <a:t>Exchange </a:t>
            </a:r>
            <a:r>
              <a:rPr lang="en-US" dirty="0" smtClean="0"/>
              <a:t>(difficulties in communicating with other systems, still sending faxes)</a:t>
            </a:r>
          </a:p>
          <a:p>
            <a:pPr marL="514350" indent="-514350">
              <a:buFont typeface="+mj-lt"/>
              <a:buAutoNum type="arabicPeriod"/>
            </a:pPr>
            <a:r>
              <a:rPr lang="en-US" b="1" dirty="0"/>
              <a:t>Information Overload</a:t>
            </a:r>
            <a:endParaRPr lang="en-US" b="1" dirty="0" smtClean="0"/>
          </a:p>
          <a:p>
            <a:pPr marL="514350" indent="-514350">
              <a:buFont typeface="+mj-lt"/>
              <a:buAutoNum type="arabicPeriod"/>
            </a:pPr>
            <a:r>
              <a:rPr lang="en-US" b="1" dirty="0"/>
              <a:t>Mismatch Between Meaningful-Use Criteria and Clinical </a:t>
            </a:r>
            <a:r>
              <a:rPr lang="en-US" b="1" dirty="0" smtClean="0"/>
              <a:t>Practice </a:t>
            </a:r>
            <a:r>
              <a:rPr lang="en-US" dirty="0" smtClean="0"/>
              <a:t>(MUC – requirement to show the system is used)</a:t>
            </a:r>
          </a:p>
          <a:p>
            <a:pPr marL="514350" indent="-514350">
              <a:buFont typeface="+mj-lt"/>
              <a:buAutoNum type="arabicPeriod"/>
            </a:pPr>
            <a:r>
              <a:rPr lang="en-US" b="1" dirty="0"/>
              <a:t>EHRs Threaten Practice </a:t>
            </a:r>
            <a:r>
              <a:rPr lang="en-US" b="1" dirty="0" smtClean="0"/>
              <a:t>Finances</a:t>
            </a:r>
          </a:p>
          <a:p>
            <a:pPr marL="514350" indent="-514350">
              <a:buFont typeface="+mj-lt"/>
              <a:buAutoNum type="arabicPeriod"/>
            </a:pPr>
            <a:r>
              <a:rPr lang="en-US" b="1" dirty="0"/>
              <a:t>EHRs Require Physicians to Perform Lower-Skilled </a:t>
            </a:r>
            <a:r>
              <a:rPr lang="en-US" b="1" dirty="0" smtClean="0"/>
              <a:t>Work</a:t>
            </a:r>
          </a:p>
          <a:p>
            <a:pPr marL="514350" indent="-514350">
              <a:buFont typeface="+mj-lt"/>
              <a:buAutoNum type="arabicPeriod"/>
            </a:pPr>
            <a:r>
              <a:rPr lang="en-US" b="1" dirty="0"/>
              <a:t>Template-Based Notes Degrade the Quality of Clinical Documentation</a:t>
            </a:r>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0"/>
            <a:ext cx="2671763" cy="57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294935"/>
            <a:ext cx="3686175" cy="47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799" y="5953459"/>
            <a:ext cx="3686175" cy="238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119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EMR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Some clear advantages</a:t>
            </a:r>
          </a:p>
          <a:p>
            <a:pPr lvl="1"/>
            <a:r>
              <a:rPr lang="en-US" dirty="0" smtClean="0"/>
              <a:t>Information available to health care providers</a:t>
            </a:r>
          </a:p>
          <a:p>
            <a:pPr lvl="1"/>
            <a:r>
              <a:rPr lang="en-US" dirty="0" smtClean="0"/>
              <a:t>Simplification of some actions</a:t>
            </a:r>
          </a:p>
          <a:p>
            <a:pPr lvl="1"/>
            <a:r>
              <a:rPr lang="en-US" dirty="0" smtClean="0"/>
              <a:t>Possibility of a patient sharing information across providers</a:t>
            </a:r>
          </a:p>
          <a:p>
            <a:r>
              <a:rPr lang="en-US" dirty="0" smtClean="0"/>
              <a:t>However</a:t>
            </a:r>
          </a:p>
          <a:p>
            <a:pPr lvl="1"/>
            <a:r>
              <a:rPr lang="en-US" dirty="0" smtClean="0"/>
              <a:t>Disruptive to care process</a:t>
            </a:r>
          </a:p>
          <a:p>
            <a:pPr lvl="1"/>
            <a:r>
              <a:rPr lang="en-US" dirty="0" smtClean="0"/>
              <a:t>Mismatch of benefits</a:t>
            </a:r>
          </a:p>
          <a:p>
            <a:pPr lvl="1"/>
            <a:r>
              <a:rPr lang="en-US" dirty="0" smtClean="0"/>
              <a:t>Component of larger change to health care system</a:t>
            </a:r>
          </a:p>
          <a:p>
            <a:pPr lvl="1"/>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230719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Electronic Medical Records</a:t>
            </a:r>
            <a:endParaRPr lang="en-US" dirty="0"/>
          </a:p>
        </p:txBody>
      </p:sp>
      <p:sp>
        <p:nvSpPr>
          <p:cNvPr id="3" name="Content Placeholder 2"/>
          <p:cNvSpPr>
            <a:spLocks noGrp="1"/>
          </p:cNvSpPr>
          <p:nvPr>
            <p:ph idx="1"/>
          </p:nvPr>
        </p:nvSpPr>
        <p:spPr/>
        <p:txBody>
          <a:bodyPr>
            <a:normAutofit lnSpcReduction="10000"/>
          </a:bodyPr>
          <a:lstStyle/>
          <a:p>
            <a:r>
              <a:rPr lang="en-US" dirty="0" smtClean="0"/>
              <a:t>Ease of locating</a:t>
            </a:r>
          </a:p>
          <a:p>
            <a:r>
              <a:rPr lang="en-US" dirty="0" smtClean="0"/>
              <a:t>Legibility</a:t>
            </a:r>
          </a:p>
          <a:p>
            <a:r>
              <a:rPr lang="en-US" dirty="0" smtClean="0"/>
              <a:t>Validity checks</a:t>
            </a:r>
          </a:p>
          <a:p>
            <a:r>
              <a:rPr lang="en-US" dirty="0" smtClean="0"/>
              <a:t>Data extraction for research</a:t>
            </a:r>
          </a:p>
          <a:p>
            <a:r>
              <a:rPr lang="en-US" dirty="0" smtClean="0"/>
              <a:t>Link to external information relevant to health status (e.g., documents on drug interactions)</a:t>
            </a:r>
          </a:p>
          <a:p>
            <a:r>
              <a:rPr lang="en-US" dirty="0" smtClean="0"/>
              <a:t>Data available to multiple users</a:t>
            </a:r>
          </a:p>
          <a:p>
            <a:r>
              <a:rPr lang="en-US" dirty="0" smtClean="0"/>
              <a:t>Safe backup</a:t>
            </a:r>
          </a:p>
          <a:p>
            <a:endParaRPr lang="en-US" dirty="0"/>
          </a:p>
        </p:txBody>
      </p:sp>
      <p:sp>
        <p:nvSpPr>
          <p:cNvPr id="4" name="Date Placeholder 3"/>
          <p:cNvSpPr>
            <a:spLocks noGrp="1"/>
          </p:cNvSpPr>
          <p:nvPr>
            <p:ph type="dt" sz="half" idx="10"/>
          </p:nvPr>
        </p:nvSpPr>
        <p:spPr/>
        <p:txBody>
          <a:bodyPr/>
          <a:lstStyle/>
          <a:p>
            <a:r>
              <a:rPr lang="en-US" smtClean="0"/>
              <a:t>1/28/2015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19200"/>
            <a:ext cx="30099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927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11532</TotalTime>
  <Words>2033</Words>
  <Application>Microsoft Office PowerPoint</Application>
  <PresentationFormat>On-screen Show (4:3)</PresentationFormat>
  <Paragraphs>387</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Computing and Global Health Lecture 4  Medical Record Systems</vt:lpstr>
      <vt:lpstr>Today’s topics</vt:lpstr>
      <vt:lpstr>Readings and Assignments</vt:lpstr>
      <vt:lpstr>Assignment 4</vt:lpstr>
      <vt:lpstr>Electronic Medical Records</vt:lpstr>
      <vt:lpstr>Medical Records in the US</vt:lpstr>
      <vt:lpstr>9 Reasons Doctors Hate EMRs</vt:lpstr>
      <vt:lpstr>EMR Summary</vt:lpstr>
      <vt:lpstr>Benefits of Electronic Medical Records</vt:lpstr>
      <vt:lpstr>Key considerations for EMRs</vt:lpstr>
      <vt:lpstr>Medical Record Systems in Developing World</vt:lpstr>
      <vt:lpstr>Driving case,  infectious disease</vt:lpstr>
      <vt:lpstr>History of HIV and treatment</vt:lpstr>
      <vt:lpstr>History of HIV and Treatment</vt:lpstr>
      <vt:lpstr>Paul Farmer</vt:lpstr>
      <vt:lpstr>Partners in Health</vt:lpstr>
      <vt:lpstr>AMPATH</vt:lpstr>
      <vt:lpstr>Basic requirements for a medical record system</vt:lpstr>
      <vt:lpstr>OpenMRS History</vt:lpstr>
      <vt:lpstr>OpenMSR Development</vt:lpstr>
      <vt:lpstr>OpenMRS Design</vt:lpstr>
      <vt:lpstr>Concepts in OpenMRS</vt:lpstr>
      <vt:lpstr>Basic requirements</vt:lpstr>
      <vt:lpstr>Challenges with OpenMRS</vt:lpstr>
      <vt:lpstr>Mobile devices</vt:lpstr>
      <vt:lpstr>AMPATH deployment of mobile phones and OpenMRS</vt:lpstr>
      <vt:lpstr>Paperwork</vt:lpstr>
      <vt:lpstr>Use cases</vt:lpstr>
      <vt:lpstr>iSante MRS</vt:lpstr>
      <vt:lpstr>iSante</vt:lpstr>
      <vt:lpstr>Haiti Context</vt:lpstr>
      <vt:lpstr>ART Adherence</vt:lpstr>
      <vt:lpstr>I-Tech Study</vt:lpstr>
      <vt:lpstr>Medical Record Systems – Random  thoughts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Anderson</dc:creator>
  <cp:lastModifiedBy>Richard Anderson</cp:lastModifiedBy>
  <cp:revision>281</cp:revision>
  <dcterms:created xsi:type="dcterms:W3CDTF">2006-08-16T00:00:00Z</dcterms:created>
  <dcterms:modified xsi:type="dcterms:W3CDTF">2015-01-29T02:11:49Z</dcterms:modified>
</cp:coreProperties>
</file>